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00.xml" ContentType="application/vnd.openxmlformats-officedocument.presentationml.slide+xml"/>
  <Override PartName="/ppt/slides/slide1001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.xml" ContentType="application/vnd.openxmlformats-officedocument.presentationml.slide+xml"/>
  <Override PartName="/ppt/slides/slide310.xml" ContentType="application/vnd.openxmlformats-officedocument.presentationml.slide+xml"/>
  <Override PartName="/ppt/slides/slide311.xml" ContentType="application/vnd.openxmlformats-officedocument.presentationml.slide+xml"/>
  <Override PartName="/ppt/slides/slide312.xml" ContentType="application/vnd.openxmlformats-officedocument.presentationml.slide+xml"/>
  <Override PartName="/ppt/slides/slide313.xml" ContentType="application/vnd.openxmlformats-officedocument.presentationml.slide+xml"/>
  <Override PartName="/ppt/slides/slide314.xml" ContentType="application/vnd.openxmlformats-officedocument.presentationml.slide+xml"/>
  <Override PartName="/ppt/slides/slide315.xml" ContentType="application/vnd.openxmlformats-officedocument.presentationml.slide+xml"/>
  <Override PartName="/ppt/slides/slide316.xml" ContentType="application/vnd.openxmlformats-officedocument.presentationml.slide+xml"/>
  <Override PartName="/ppt/slides/slide317.xml" ContentType="application/vnd.openxmlformats-officedocument.presentationml.slide+xml"/>
  <Override PartName="/ppt/slides/slide318.xml" ContentType="application/vnd.openxmlformats-officedocument.presentationml.slide+xml"/>
  <Override PartName="/ppt/slides/slide319.xml" ContentType="application/vnd.openxmlformats-officedocument.presentationml.slide+xml"/>
  <Override PartName="/ppt/slides/slide32.xml" ContentType="application/vnd.openxmlformats-officedocument.presentationml.slide+xml"/>
  <Override PartName="/ppt/slides/slide320.xml" ContentType="application/vnd.openxmlformats-officedocument.presentationml.slide+xml"/>
  <Override PartName="/ppt/slides/slide321.xml" ContentType="application/vnd.openxmlformats-officedocument.presentationml.slide+xml"/>
  <Override PartName="/ppt/slides/slide322.xml" ContentType="application/vnd.openxmlformats-officedocument.presentationml.slide+xml"/>
  <Override PartName="/ppt/slides/slide323.xml" ContentType="application/vnd.openxmlformats-officedocument.presentationml.slide+xml"/>
  <Override PartName="/ppt/slides/slide324.xml" ContentType="application/vnd.openxmlformats-officedocument.presentationml.slide+xml"/>
  <Override PartName="/ppt/slides/slide325.xml" ContentType="application/vnd.openxmlformats-officedocument.presentationml.slide+xml"/>
  <Override PartName="/ppt/slides/slide326.xml" ContentType="application/vnd.openxmlformats-officedocument.presentationml.slide+xml"/>
  <Override PartName="/ppt/slides/slide327.xml" ContentType="application/vnd.openxmlformats-officedocument.presentationml.slide+xml"/>
  <Override PartName="/ppt/slides/slide328.xml" ContentType="application/vnd.openxmlformats-officedocument.presentationml.slide+xml"/>
  <Override PartName="/ppt/slides/slide329.xml" ContentType="application/vnd.openxmlformats-officedocument.presentationml.slide+xml"/>
  <Override PartName="/ppt/slides/slide33.xml" ContentType="application/vnd.openxmlformats-officedocument.presentationml.slide+xml"/>
  <Override PartName="/ppt/slides/slide330.xml" ContentType="application/vnd.openxmlformats-officedocument.presentationml.slide+xml"/>
  <Override PartName="/ppt/slides/slide331.xml" ContentType="application/vnd.openxmlformats-officedocument.presentationml.slide+xml"/>
  <Override PartName="/ppt/slides/slide332.xml" ContentType="application/vnd.openxmlformats-officedocument.presentationml.slide+xml"/>
  <Override PartName="/ppt/slides/slide333.xml" ContentType="application/vnd.openxmlformats-officedocument.presentationml.slide+xml"/>
  <Override PartName="/ppt/slides/slide334.xml" ContentType="application/vnd.openxmlformats-officedocument.presentationml.slide+xml"/>
  <Override PartName="/ppt/slides/slide335.xml" ContentType="application/vnd.openxmlformats-officedocument.presentationml.slide+xml"/>
  <Override PartName="/ppt/slides/slide336.xml" ContentType="application/vnd.openxmlformats-officedocument.presentationml.slide+xml"/>
  <Override PartName="/ppt/slides/slide337.xml" ContentType="application/vnd.openxmlformats-officedocument.presentationml.slide+xml"/>
  <Override PartName="/ppt/slides/slide338.xml" ContentType="application/vnd.openxmlformats-officedocument.presentationml.slide+xml"/>
  <Override PartName="/ppt/slides/slide339.xml" ContentType="application/vnd.openxmlformats-officedocument.presentationml.slide+xml"/>
  <Override PartName="/ppt/slides/slide34.xml" ContentType="application/vnd.openxmlformats-officedocument.presentationml.slide+xml"/>
  <Override PartName="/ppt/slides/slide340.xml" ContentType="application/vnd.openxmlformats-officedocument.presentationml.slide+xml"/>
  <Override PartName="/ppt/slides/slide341.xml" ContentType="application/vnd.openxmlformats-officedocument.presentationml.slide+xml"/>
  <Override PartName="/ppt/slides/slide342.xml" ContentType="application/vnd.openxmlformats-officedocument.presentationml.slide+xml"/>
  <Override PartName="/ppt/slides/slide343.xml" ContentType="application/vnd.openxmlformats-officedocument.presentationml.slide+xml"/>
  <Override PartName="/ppt/slides/slide344.xml" ContentType="application/vnd.openxmlformats-officedocument.presentationml.slide+xml"/>
  <Override PartName="/ppt/slides/slide345.xml" ContentType="application/vnd.openxmlformats-officedocument.presentationml.slide+xml"/>
  <Override PartName="/ppt/slides/slide346.xml" ContentType="application/vnd.openxmlformats-officedocument.presentationml.slide+xml"/>
  <Override PartName="/ppt/slides/slide347.xml" ContentType="application/vnd.openxmlformats-officedocument.presentationml.slide+xml"/>
  <Override PartName="/ppt/slides/slide348.xml" ContentType="application/vnd.openxmlformats-officedocument.presentationml.slide+xml"/>
  <Override PartName="/ppt/slides/slide349.xml" ContentType="application/vnd.openxmlformats-officedocument.presentationml.slide+xml"/>
  <Override PartName="/ppt/slides/slide35.xml" ContentType="application/vnd.openxmlformats-officedocument.presentationml.slide+xml"/>
  <Override PartName="/ppt/slides/slide350.xml" ContentType="application/vnd.openxmlformats-officedocument.presentationml.slide+xml"/>
  <Override PartName="/ppt/slides/slide351.xml" ContentType="application/vnd.openxmlformats-officedocument.presentationml.slide+xml"/>
  <Override PartName="/ppt/slides/slide352.xml" ContentType="application/vnd.openxmlformats-officedocument.presentationml.slide+xml"/>
  <Override PartName="/ppt/slides/slide353.xml" ContentType="application/vnd.openxmlformats-officedocument.presentationml.slide+xml"/>
  <Override PartName="/ppt/slides/slide354.xml" ContentType="application/vnd.openxmlformats-officedocument.presentationml.slide+xml"/>
  <Override PartName="/ppt/slides/slide355.xml" ContentType="application/vnd.openxmlformats-officedocument.presentationml.slide+xml"/>
  <Override PartName="/ppt/slides/slide356.xml" ContentType="application/vnd.openxmlformats-officedocument.presentationml.slide+xml"/>
  <Override PartName="/ppt/slides/slide357.xml" ContentType="application/vnd.openxmlformats-officedocument.presentationml.slide+xml"/>
  <Override PartName="/ppt/slides/slide358.xml" ContentType="application/vnd.openxmlformats-officedocument.presentationml.slide+xml"/>
  <Override PartName="/ppt/slides/slide359.xml" ContentType="application/vnd.openxmlformats-officedocument.presentationml.slide+xml"/>
  <Override PartName="/ppt/slides/slide36.xml" ContentType="application/vnd.openxmlformats-officedocument.presentationml.slide+xml"/>
  <Override PartName="/ppt/slides/slide360.xml" ContentType="application/vnd.openxmlformats-officedocument.presentationml.slide+xml"/>
  <Override PartName="/ppt/slides/slide361.xml" ContentType="application/vnd.openxmlformats-officedocument.presentationml.slide+xml"/>
  <Override PartName="/ppt/slides/slide362.xml" ContentType="application/vnd.openxmlformats-officedocument.presentationml.slide+xml"/>
  <Override PartName="/ppt/slides/slide363.xml" ContentType="application/vnd.openxmlformats-officedocument.presentationml.slide+xml"/>
  <Override PartName="/ppt/slides/slide364.xml" ContentType="application/vnd.openxmlformats-officedocument.presentationml.slide+xml"/>
  <Override PartName="/ppt/slides/slide365.xml" ContentType="application/vnd.openxmlformats-officedocument.presentationml.slide+xml"/>
  <Override PartName="/ppt/slides/slide366.xml" ContentType="application/vnd.openxmlformats-officedocument.presentationml.slide+xml"/>
  <Override PartName="/ppt/slides/slide367.xml" ContentType="application/vnd.openxmlformats-officedocument.presentationml.slide+xml"/>
  <Override PartName="/ppt/slides/slide368.xml" ContentType="application/vnd.openxmlformats-officedocument.presentationml.slide+xml"/>
  <Override PartName="/ppt/slides/slide369.xml" ContentType="application/vnd.openxmlformats-officedocument.presentationml.slide+xml"/>
  <Override PartName="/ppt/slides/slide37.xml" ContentType="application/vnd.openxmlformats-officedocument.presentationml.slide+xml"/>
  <Override PartName="/ppt/slides/slide370.xml" ContentType="application/vnd.openxmlformats-officedocument.presentationml.slide+xml"/>
  <Override PartName="/ppt/slides/slide371.xml" ContentType="application/vnd.openxmlformats-officedocument.presentationml.slide+xml"/>
  <Override PartName="/ppt/slides/slide372.xml" ContentType="application/vnd.openxmlformats-officedocument.presentationml.slide+xml"/>
  <Override PartName="/ppt/slides/slide373.xml" ContentType="application/vnd.openxmlformats-officedocument.presentationml.slide+xml"/>
  <Override PartName="/ppt/slides/slide374.xml" ContentType="application/vnd.openxmlformats-officedocument.presentationml.slide+xml"/>
  <Override PartName="/ppt/slides/slide375.xml" ContentType="application/vnd.openxmlformats-officedocument.presentationml.slide+xml"/>
  <Override PartName="/ppt/slides/slide376.xml" ContentType="application/vnd.openxmlformats-officedocument.presentationml.slide+xml"/>
  <Override PartName="/ppt/slides/slide377.xml" ContentType="application/vnd.openxmlformats-officedocument.presentationml.slide+xml"/>
  <Override PartName="/ppt/slides/slide378.xml" ContentType="application/vnd.openxmlformats-officedocument.presentationml.slide+xml"/>
  <Override PartName="/ppt/slides/slide379.xml" ContentType="application/vnd.openxmlformats-officedocument.presentationml.slide+xml"/>
  <Override PartName="/ppt/slides/slide38.xml" ContentType="application/vnd.openxmlformats-officedocument.presentationml.slide+xml"/>
  <Override PartName="/ppt/slides/slide380.xml" ContentType="application/vnd.openxmlformats-officedocument.presentationml.slide+xml"/>
  <Override PartName="/ppt/slides/slide381.xml" ContentType="application/vnd.openxmlformats-officedocument.presentationml.slide+xml"/>
  <Override PartName="/ppt/slides/slide382.xml" ContentType="application/vnd.openxmlformats-officedocument.presentationml.slide+xml"/>
  <Override PartName="/ppt/slides/slide383.xml" ContentType="application/vnd.openxmlformats-officedocument.presentationml.slide+xml"/>
  <Override PartName="/ppt/slides/slide384.xml" ContentType="application/vnd.openxmlformats-officedocument.presentationml.slide+xml"/>
  <Override PartName="/ppt/slides/slide385.xml" ContentType="application/vnd.openxmlformats-officedocument.presentationml.slide+xml"/>
  <Override PartName="/ppt/slides/slide386.xml" ContentType="application/vnd.openxmlformats-officedocument.presentationml.slide+xml"/>
  <Override PartName="/ppt/slides/slide387.xml" ContentType="application/vnd.openxmlformats-officedocument.presentationml.slide+xml"/>
  <Override PartName="/ppt/slides/slide388.xml" ContentType="application/vnd.openxmlformats-officedocument.presentationml.slide+xml"/>
  <Override PartName="/ppt/slides/slide389.xml" ContentType="application/vnd.openxmlformats-officedocument.presentationml.slide+xml"/>
  <Override PartName="/ppt/slides/slide39.xml" ContentType="application/vnd.openxmlformats-officedocument.presentationml.slide+xml"/>
  <Override PartName="/ppt/slides/slide390.xml" ContentType="application/vnd.openxmlformats-officedocument.presentationml.slide+xml"/>
  <Override PartName="/ppt/slides/slide391.xml" ContentType="application/vnd.openxmlformats-officedocument.presentationml.slide+xml"/>
  <Override PartName="/ppt/slides/slide392.xml" ContentType="application/vnd.openxmlformats-officedocument.presentationml.slide+xml"/>
  <Override PartName="/ppt/slides/slide393.xml" ContentType="application/vnd.openxmlformats-officedocument.presentationml.slide+xml"/>
  <Override PartName="/ppt/slides/slide394.xml" ContentType="application/vnd.openxmlformats-officedocument.presentationml.slide+xml"/>
  <Override PartName="/ppt/slides/slide395.xml" ContentType="application/vnd.openxmlformats-officedocument.presentationml.slide+xml"/>
  <Override PartName="/ppt/slides/slide396.xml" ContentType="application/vnd.openxmlformats-officedocument.presentationml.slide+xml"/>
  <Override PartName="/ppt/slides/slide397.xml" ContentType="application/vnd.openxmlformats-officedocument.presentationml.slide+xml"/>
  <Override PartName="/ppt/slides/slide398.xml" ContentType="application/vnd.openxmlformats-officedocument.presentationml.slide+xml"/>
  <Override PartName="/ppt/slides/slide39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00.xml" ContentType="application/vnd.openxmlformats-officedocument.presentationml.slide+xml"/>
  <Override PartName="/ppt/slides/slide401.xml" ContentType="application/vnd.openxmlformats-officedocument.presentationml.slide+xml"/>
  <Override PartName="/ppt/slides/slide402.xml" ContentType="application/vnd.openxmlformats-officedocument.presentationml.slide+xml"/>
  <Override PartName="/ppt/slides/slide403.xml" ContentType="application/vnd.openxmlformats-officedocument.presentationml.slide+xml"/>
  <Override PartName="/ppt/slides/slide404.xml" ContentType="application/vnd.openxmlformats-officedocument.presentationml.slide+xml"/>
  <Override PartName="/ppt/slides/slide405.xml" ContentType="application/vnd.openxmlformats-officedocument.presentationml.slide+xml"/>
  <Override PartName="/ppt/slides/slide406.xml" ContentType="application/vnd.openxmlformats-officedocument.presentationml.slide+xml"/>
  <Override PartName="/ppt/slides/slide407.xml" ContentType="application/vnd.openxmlformats-officedocument.presentationml.slide+xml"/>
  <Override PartName="/ppt/slides/slide408.xml" ContentType="application/vnd.openxmlformats-officedocument.presentationml.slide+xml"/>
  <Override PartName="/ppt/slides/slide409.xml" ContentType="application/vnd.openxmlformats-officedocument.presentationml.slide+xml"/>
  <Override PartName="/ppt/slides/slide41.xml" ContentType="application/vnd.openxmlformats-officedocument.presentationml.slide+xml"/>
  <Override PartName="/ppt/slides/slide410.xml" ContentType="application/vnd.openxmlformats-officedocument.presentationml.slide+xml"/>
  <Override PartName="/ppt/slides/slide411.xml" ContentType="application/vnd.openxmlformats-officedocument.presentationml.slide+xml"/>
  <Override PartName="/ppt/slides/slide412.xml" ContentType="application/vnd.openxmlformats-officedocument.presentationml.slide+xml"/>
  <Override PartName="/ppt/slides/slide413.xml" ContentType="application/vnd.openxmlformats-officedocument.presentationml.slide+xml"/>
  <Override PartName="/ppt/slides/slide414.xml" ContentType="application/vnd.openxmlformats-officedocument.presentationml.slide+xml"/>
  <Override PartName="/ppt/slides/slide415.xml" ContentType="application/vnd.openxmlformats-officedocument.presentationml.slide+xml"/>
  <Override PartName="/ppt/slides/slide416.xml" ContentType="application/vnd.openxmlformats-officedocument.presentationml.slide+xml"/>
  <Override PartName="/ppt/slides/slide417.xml" ContentType="application/vnd.openxmlformats-officedocument.presentationml.slide+xml"/>
  <Override PartName="/ppt/slides/slide418.xml" ContentType="application/vnd.openxmlformats-officedocument.presentationml.slide+xml"/>
  <Override PartName="/ppt/slides/slide419.xml" ContentType="application/vnd.openxmlformats-officedocument.presentationml.slide+xml"/>
  <Override PartName="/ppt/slides/slide42.xml" ContentType="application/vnd.openxmlformats-officedocument.presentationml.slide+xml"/>
  <Override PartName="/ppt/slides/slide420.xml" ContentType="application/vnd.openxmlformats-officedocument.presentationml.slide+xml"/>
  <Override PartName="/ppt/slides/slide421.xml" ContentType="application/vnd.openxmlformats-officedocument.presentationml.slide+xml"/>
  <Override PartName="/ppt/slides/slide422.xml" ContentType="application/vnd.openxmlformats-officedocument.presentationml.slide+xml"/>
  <Override PartName="/ppt/slides/slide423.xml" ContentType="application/vnd.openxmlformats-officedocument.presentationml.slide+xml"/>
  <Override PartName="/ppt/slides/slide424.xml" ContentType="application/vnd.openxmlformats-officedocument.presentationml.slide+xml"/>
  <Override PartName="/ppt/slides/slide425.xml" ContentType="application/vnd.openxmlformats-officedocument.presentationml.slide+xml"/>
  <Override PartName="/ppt/slides/slide426.xml" ContentType="application/vnd.openxmlformats-officedocument.presentationml.slide+xml"/>
  <Override PartName="/ppt/slides/slide427.xml" ContentType="application/vnd.openxmlformats-officedocument.presentationml.slide+xml"/>
  <Override PartName="/ppt/slides/slide428.xml" ContentType="application/vnd.openxmlformats-officedocument.presentationml.slide+xml"/>
  <Override PartName="/ppt/slides/slide429.xml" ContentType="application/vnd.openxmlformats-officedocument.presentationml.slide+xml"/>
  <Override PartName="/ppt/slides/slide43.xml" ContentType="application/vnd.openxmlformats-officedocument.presentationml.slide+xml"/>
  <Override PartName="/ppt/slides/slide430.xml" ContentType="application/vnd.openxmlformats-officedocument.presentationml.slide+xml"/>
  <Override PartName="/ppt/slides/slide431.xml" ContentType="application/vnd.openxmlformats-officedocument.presentationml.slide+xml"/>
  <Override PartName="/ppt/slides/slide432.xml" ContentType="application/vnd.openxmlformats-officedocument.presentationml.slide+xml"/>
  <Override PartName="/ppt/slides/slide433.xml" ContentType="application/vnd.openxmlformats-officedocument.presentationml.slide+xml"/>
  <Override PartName="/ppt/slides/slide434.xml" ContentType="application/vnd.openxmlformats-officedocument.presentationml.slide+xml"/>
  <Override PartName="/ppt/slides/slide435.xml" ContentType="application/vnd.openxmlformats-officedocument.presentationml.slide+xml"/>
  <Override PartName="/ppt/slides/slide436.xml" ContentType="application/vnd.openxmlformats-officedocument.presentationml.slide+xml"/>
  <Override PartName="/ppt/slides/slide437.xml" ContentType="application/vnd.openxmlformats-officedocument.presentationml.slide+xml"/>
  <Override PartName="/ppt/slides/slide438.xml" ContentType="application/vnd.openxmlformats-officedocument.presentationml.slide+xml"/>
  <Override PartName="/ppt/slides/slide439.xml" ContentType="application/vnd.openxmlformats-officedocument.presentationml.slide+xml"/>
  <Override PartName="/ppt/slides/slide44.xml" ContentType="application/vnd.openxmlformats-officedocument.presentationml.slide+xml"/>
  <Override PartName="/ppt/slides/slide440.xml" ContentType="application/vnd.openxmlformats-officedocument.presentationml.slide+xml"/>
  <Override PartName="/ppt/slides/slide441.xml" ContentType="application/vnd.openxmlformats-officedocument.presentationml.slide+xml"/>
  <Override PartName="/ppt/slides/slide442.xml" ContentType="application/vnd.openxmlformats-officedocument.presentationml.slide+xml"/>
  <Override PartName="/ppt/slides/slide443.xml" ContentType="application/vnd.openxmlformats-officedocument.presentationml.slide+xml"/>
  <Override PartName="/ppt/slides/slide444.xml" ContentType="application/vnd.openxmlformats-officedocument.presentationml.slide+xml"/>
  <Override PartName="/ppt/slides/slide445.xml" ContentType="application/vnd.openxmlformats-officedocument.presentationml.slide+xml"/>
  <Override PartName="/ppt/slides/slide446.xml" ContentType="application/vnd.openxmlformats-officedocument.presentationml.slide+xml"/>
  <Override PartName="/ppt/slides/slide447.xml" ContentType="application/vnd.openxmlformats-officedocument.presentationml.slide+xml"/>
  <Override PartName="/ppt/slides/slide448.xml" ContentType="application/vnd.openxmlformats-officedocument.presentationml.slide+xml"/>
  <Override PartName="/ppt/slides/slide449.xml" ContentType="application/vnd.openxmlformats-officedocument.presentationml.slide+xml"/>
  <Override PartName="/ppt/slides/slide45.xml" ContentType="application/vnd.openxmlformats-officedocument.presentationml.slide+xml"/>
  <Override PartName="/ppt/slides/slide450.xml" ContentType="application/vnd.openxmlformats-officedocument.presentationml.slide+xml"/>
  <Override PartName="/ppt/slides/slide451.xml" ContentType="application/vnd.openxmlformats-officedocument.presentationml.slide+xml"/>
  <Override PartName="/ppt/slides/slide452.xml" ContentType="application/vnd.openxmlformats-officedocument.presentationml.slide+xml"/>
  <Override PartName="/ppt/slides/slide453.xml" ContentType="application/vnd.openxmlformats-officedocument.presentationml.slide+xml"/>
  <Override PartName="/ppt/slides/slide454.xml" ContentType="application/vnd.openxmlformats-officedocument.presentationml.slide+xml"/>
  <Override PartName="/ppt/slides/slide455.xml" ContentType="application/vnd.openxmlformats-officedocument.presentationml.slide+xml"/>
  <Override PartName="/ppt/slides/slide456.xml" ContentType="application/vnd.openxmlformats-officedocument.presentationml.slide+xml"/>
  <Override PartName="/ppt/slides/slide457.xml" ContentType="application/vnd.openxmlformats-officedocument.presentationml.slide+xml"/>
  <Override PartName="/ppt/slides/slide458.xml" ContentType="application/vnd.openxmlformats-officedocument.presentationml.slide+xml"/>
  <Override PartName="/ppt/slides/slide459.xml" ContentType="application/vnd.openxmlformats-officedocument.presentationml.slide+xml"/>
  <Override PartName="/ppt/slides/slide46.xml" ContentType="application/vnd.openxmlformats-officedocument.presentationml.slide+xml"/>
  <Override PartName="/ppt/slides/slide460.xml" ContentType="application/vnd.openxmlformats-officedocument.presentationml.slide+xml"/>
  <Override PartName="/ppt/slides/slide461.xml" ContentType="application/vnd.openxmlformats-officedocument.presentationml.slide+xml"/>
  <Override PartName="/ppt/slides/slide462.xml" ContentType="application/vnd.openxmlformats-officedocument.presentationml.slide+xml"/>
  <Override PartName="/ppt/slides/slide463.xml" ContentType="application/vnd.openxmlformats-officedocument.presentationml.slide+xml"/>
  <Override PartName="/ppt/slides/slide464.xml" ContentType="application/vnd.openxmlformats-officedocument.presentationml.slide+xml"/>
  <Override PartName="/ppt/slides/slide465.xml" ContentType="application/vnd.openxmlformats-officedocument.presentationml.slide+xml"/>
  <Override PartName="/ppt/slides/slide466.xml" ContentType="application/vnd.openxmlformats-officedocument.presentationml.slide+xml"/>
  <Override PartName="/ppt/slides/slide467.xml" ContentType="application/vnd.openxmlformats-officedocument.presentationml.slide+xml"/>
  <Override PartName="/ppt/slides/slide468.xml" ContentType="application/vnd.openxmlformats-officedocument.presentationml.slide+xml"/>
  <Override PartName="/ppt/slides/slide469.xml" ContentType="application/vnd.openxmlformats-officedocument.presentationml.slide+xml"/>
  <Override PartName="/ppt/slides/slide47.xml" ContentType="application/vnd.openxmlformats-officedocument.presentationml.slide+xml"/>
  <Override PartName="/ppt/slides/slide470.xml" ContentType="application/vnd.openxmlformats-officedocument.presentationml.slide+xml"/>
  <Override PartName="/ppt/slides/slide471.xml" ContentType="application/vnd.openxmlformats-officedocument.presentationml.slide+xml"/>
  <Override PartName="/ppt/slides/slide472.xml" ContentType="application/vnd.openxmlformats-officedocument.presentationml.slide+xml"/>
  <Override PartName="/ppt/slides/slide473.xml" ContentType="application/vnd.openxmlformats-officedocument.presentationml.slide+xml"/>
  <Override PartName="/ppt/slides/slide474.xml" ContentType="application/vnd.openxmlformats-officedocument.presentationml.slide+xml"/>
  <Override PartName="/ppt/slides/slide475.xml" ContentType="application/vnd.openxmlformats-officedocument.presentationml.slide+xml"/>
  <Override PartName="/ppt/slides/slide476.xml" ContentType="application/vnd.openxmlformats-officedocument.presentationml.slide+xml"/>
  <Override PartName="/ppt/slides/slide477.xml" ContentType="application/vnd.openxmlformats-officedocument.presentationml.slide+xml"/>
  <Override PartName="/ppt/slides/slide478.xml" ContentType="application/vnd.openxmlformats-officedocument.presentationml.slide+xml"/>
  <Override PartName="/ppt/slides/slide479.xml" ContentType="application/vnd.openxmlformats-officedocument.presentationml.slide+xml"/>
  <Override PartName="/ppt/slides/slide48.xml" ContentType="application/vnd.openxmlformats-officedocument.presentationml.slide+xml"/>
  <Override PartName="/ppt/slides/slide480.xml" ContentType="application/vnd.openxmlformats-officedocument.presentationml.slide+xml"/>
  <Override PartName="/ppt/slides/slide481.xml" ContentType="application/vnd.openxmlformats-officedocument.presentationml.slide+xml"/>
  <Override PartName="/ppt/slides/slide482.xml" ContentType="application/vnd.openxmlformats-officedocument.presentationml.slide+xml"/>
  <Override PartName="/ppt/slides/slide483.xml" ContentType="application/vnd.openxmlformats-officedocument.presentationml.slide+xml"/>
  <Override PartName="/ppt/slides/slide484.xml" ContentType="application/vnd.openxmlformats-officedocument.presentationml.slide+xml"/>
  <Override PartName="/ppt/slides/slide485.xml" ContentType="application/vnd.openxmlformats-officedocument.presentationml.slide+xml"/>
  <Override PartName="/ppt/slides/slide486.xml" ContentType="application/vnd.openxmlformats-officedocument.presentationml.slide+xml"/>
  <Override PartName="/ppt/slides/slide487.xml" ContentType="application/vnd.openxmlformats-officedocument.presentationml.slide+xml"/>
  <Override PartName="/ppt/slides/slide488.xml" ContentType="application/vnd.openxmlformats-officedocument.presentationml.slide+xml"/>
  <Override PartName="/ppt/slides/slide489.xml" ContentType="application/vnd.openxmlformats-officedocument.presentationml.slide+xml"/>
  <Override PartName="/ppt/slides/slide49.xml" ContentType="application/vnd.openxmlformats-officedocument.presentationml.slide+xml"/>
  <Override PartName="/ppt/slides/slide490.xml" ContentType="application/vnd.openxmlformats-officedocument.presentationml.slide+xml"/>
  <Override PartName="/ppt/slides/slide491.xml" ContentType="application/vnd.openxmlformats-officedocument.presentationml.slide+xml"/>
  <Override PartName="/ppt/slides/slide492.xml" ContentType="application/vnd.openxmlformats-officedocument.presentationml.slide+xml"/>
  <Override PartName="/ppt/slides/slide493.xml" ContentType="application/vnd.openxmlformats-officedocument.presentationml.slide+xml"/>
  <Override PartName="/ppt/slides/slide494.xml" ContentType="application/vnd.openxmlformats-officedocument.presentationml.slide+xml"/>
  <Override PartName="/ppt/slides/slide495.xml" ContentType="application/vnd.openxmlformats-officedocument.presentationml.slide+xml"/>
  <Override PartName="/ppt/slides/slide496.xml" ContentType="application/vnd.openxmlformats-officedocument.presentationml.slide+xml"/>
  <Override PartName="/ppt/slides/slide497.xml" ContentType="application/vnd.openxmlformats-officedocument.presentationml.slide+xml"/>
  <Override PartName="/ppt/slides/slide498.xml" ContentType="application/vnd.openxmlformats-officedocument.presentationml.slide+xml"/>
  <Override PartName="/ppt/slides/slide49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00.xml" ContentType="application/vnd.openxmlformats-officedocument.presentationml.slide+xml"/>
  <Override PartName="/ppt/slides/slide501.xml" ContentType="application/vnd.openxmlformats-officedocument.presentationml.slide+xml"/>
  <Override PartName="/ppt/slides/slide502.xml" ContentType="application/vnd.openxmlformats-officedocument.presentationml.slide+xml"/>
  <Override PartName="/ppt/slides/slide503.xml" ContentType="application/vnd.openxmlformats-officedocument.presentationml.slide+xml"/>
  <Override PartName="/ppt/slides/slide504.xml" ContentType="application/vnd.openxmlformats-officedocument.presentationml.slide+xml"/>
  <Override PartName="/ppt/slides/slide505.xml" ContentType="application/vnd.openxmlformats-officedocument.presentationml.slide+xml"/>
  <Override PartName="/ppt/slides/slide506.xml" ContentType="application/vnd.openxmlformats-officedocument.presentationml.slide+xml"/>
  <Override PartName="/ppt/slides/slide507.xml" ContentType="application/vnd.openxmlformats-officedocument.presentationml.slide+xml"/>
  <Override PartName="/ppt/slides/slide508.xml" ContentType="application/vnd.openxmlformats-officedocument.presentationml.slide+xml"/>
  <Override PartName="/ppt/slides/slide509.xml" ContentType="application/vnd.openxmlformats-officedocument.presentationml.slide+xml"/>
  <Override PartName="/ppt/slides/slide51.xml" ContentType="application/vnd.openxmlformats-officedocument.presentationml.slide+xml"/>
  <Override PartName="/ppt/slides/slide510.xml" ContentType="application/vnd.openxmlformats-officedocument.presentationml.slide+xml"/>
  <Override PartName="/ppt/slides/slide511.xml" ContentType="application/vnd.openxmlformats-officedocument.presentationml.slide+xml"/>
  <Override PartName="/ppt/slides/slide512.xml" ContentType="application/vnd.openxmlformats-officedocument.presentationml.slide+xml"/>
  <Override PartName="/ppt/slides/slide513.xml" ContentType="application/vnd.openxmlformats-officedocument.presentationml.slide+xml"/>
  <Override PartName="/ppt/slides/slide514.xml" ContentType="application/vnd.openxmlformats-officedocument.presentationml.slide+xml"/>
  <Override PartName="/ppt/slides/slide515.xml" ContentType="application/vnd.openxmlformats-officedocument.presentationml.slide+xml"/>
  <Override PartName="/ppt/slides/slide516.xml" ContentType="application/vnd.openxmlformats-officedocument.presentationml.slide+xml"/>
  <Override PartName="/ppt/slides/slide517.xml" ContentType="application/vnd.openxmlformats-officedocument.presentationml.slide+xml"/>
  <Override PartName="/ppt/slides/slide518.xml" ContentType="application/vnd.openxmlformats-officedocument.presentationml.slide+xml"/>
  <Override PartName="/ppt/slides/slide519.xml" ContentType="application/vnd.openxmlformats-officedocument.presentationml.slide+xml"/>
  <Override PartName="/ppt/slides/slide52.xml" ContentType="application/vnd.openxmlformats-officedocument.presentationml.slide+xml"/>
  <Override PartName="/ppt/slides/slide520.xml" ContentType="application/vnd.openxmlformats-officedocument.presentationml.slide+xml"/>
  <Override PartName="/ppt/slides/slide521.xml" ContentType="application/vnd.openxmlformats-officedocument.presentationml.slide+xml"/>
  <Override PartName="/ppt/slides/slide522.xml" ContentType="application/vnd.openxmlformats-officedocument.presentationml.slide+xml"/>
  <Override PartName="/ppt/slides/slide523.xml" ContentType="application/vnd.openxmlformats-officedocument.presentationml.slide+xml"/>
  <Override PartName="/ppt/slides/slide524.xml" ContentType="application/vnd.openxmlformats-officedocument.presentationml.slide+xml"/>
  <Override PartName="/ppt/slides/slide525.xml" ContentType="application/vnd.openxmlformats-officedocument.presentationml.slide+xml"/>
  <Override PartName="/ppt/slides/slide526.xml" ContentType="application/vnd.openxmlformats-officedocument.presentationml.slide+xml"/>
  <Override PartName="/ppt/slides/slide527.xml" ContentType="application/vnd.openxmlformats-officedocument.presentationml.slide+xml"/>
  <Override PartName="/ppt/slides/slide528.xml" ContentType="application/vnd.openxmlformats-officedocument.presentationml.slide+xml"/>
  <Override PartName="/ppt/slides/slide529.xml" ContentType="application/vnd.openxmlformats-officedocument.presentationml.slide+xml"/>
  <Override PartName="/ppt/slides/slide53.xml" ContentType="application/vnd.openxmlformats-officedocument.presentationml.slide+xml"/>
  <Override PartName="/ppt/slides/slide530.xml" ContentType="application/vnd.openxmlformats-officedocument.presentationml.slide+xml"/>
  <Override PartName="/ppt/slides/slide531.xml" ContentType="application/vnd.openxmlformats-officedocument.presentationml.slide+xml"/>
  <Override PartName="/ppt/slides/slide532.xml" ContentType="application/vnd.openxmlformats-officedocument.presentationml.slide+xml"/>
  <Override PartName="/ppt/slides/slide533.xml" ContentType="application/vnd.openxmlformats-officedocument.presentationml.slide+xml"/>
  <Override PartName="/ppt/slides/slide534.xml" ContentType="application/vnd.openxmlformats-officedocument.presentationml.slide+xml"/>
  <Override PartName="/ppt/slides/slide535.xml" ContentType="application/vnd.openxmlformats-officedocument.presentationml.slide+xml"/>
  <Override PartName="/ppt/slides/slide536.xml" ContentType="application/vnd.openxmlformats-officedocument.presentationml.slide+xml"/>
  <Override PartName="/ppt/slides/slide537.xml" ContentType="application/vnd.openxmlformats-officedocument.presentationml.slide+xml"/>
  <Override PartName="/ppt/slides/slide538.xml" ContentType="application/vnd.openxmlformats-officedocument.presentationml.slide+xml"/>
  <Override PartName="/ppt/slides/slide539.xml" ContentType="application/vnd.openxmlformats-officedocument.presentationml.slide+xml"/>
  <Override PartName="/ppt/slides/slide54.xml" ContentType="application/vnd.openxmlformats-officedocument.presentationml.slide+xml"/>
  <Override PartName="/ppt/slides/slide540.xml" ContentType="application/vnd.openxmlformats-officedocument.presentationml.slide+xml"/>
  <Override PartName="/ppt/slides/slide541.xml" ContentType="application/vnd.openxmlformats-officedocument.presentationml.slide+xml"/>
  <Override PartName="/ppt/slides/slide542.xml" ContentType="application/vnd.openxmlformats-officedocument.presentationml.slide+xml"/>
  <Override PartName="/ppt/slides/slide543.xml" ContentType="application/vnd.openxmlformats-officedocument.presentationml.slide+xml"/>
  <Override PartName="/ppt/slides/slide544.xml" ContentType="application/vnd.openxmlformats-officedocument.presentationml.slide+xml"/>
  <Override PartName="/ppt/slides/slide545.xml" ContentType="application/vnd.openxmlformats-officedocument.presentationml.slide+xml"/>
  <Override PartName="/ppt/slides/slide546.xml" ContentType="application/vnd.openxmlformats-officedocument.presentationml.slide+xml"/>
  <Override PartName="/ppt/slides/slide547.xml" ContentType="application/vnd.openxmlformats-officedocument.presentationml.slide+xml"/>
  <Override PartName="/ppt/slides/slide548.xml" ContentType="application/vnd.openxmlformats-officedocument.presentationml.slide+xml"/>
  <Override PartName="/ppt/slides/slide549.xml" ContentType="application/vnd.openxmlformats-officedocument.presentationml.slide+xml"/>
  <Override PartName="/ppt/slides/slide55.xml" ContentType="application/vnd.openxmlformats-officedocument.presentationml.slide+xml"/>
  <Override PartName="/ppt/slides/slide550.xml" ContentType="application/vnd.openxmlformats-officedocument.presentationml.slide+xml"/>
  <Override PartName="/ppt/slides/slide551.xml" ContentType="application/vnd.openxmlformats-officedocument.presentationml.slide+xml"/>
  <Override PartName="/ppt/slides/slide552.xml" ContentType="application/vnd.openxmlformats-officedocument.presentationml.slide+xml"/>
  <Override PartName="/ppt/slides/slide553.xml" ContentType="application/vnd.openxmlformats-officedocument.presentationml.slide+xml"/>
  <Override PartName="/ppt/slides/slide554.xml" ContentType="application/vnd.openxmlformats-officedocument.presentationml.slide+xml"/>
  <Override PartName="/ppt/slides/slide555.xml" ContentType="application/vnd.openxmlformats-officedocument.presentationml.slide+xml"/>
  <Override PartName="/ppt/slides/slide556.xml" ContentType="application/vnd.openxmlformats-officedocument.presentationml.slide+xml"/>
  <Override PartName="/ppt/slides/slide557.xml" ContentType="application/vnd.openxmlformats-officedocument.presentationml.slide+xml"/>
  <Override PartName="/ppt/slides/slide558.xml" ContentType="application/vnd.openxmlformats-officedocument.presentationml.slide+xml"/>
  <Override PartName="/ppt/slides/slide559.xml" ContentType="application/vnd.openxmlformats-officedocument.presentationml.slide+xml"/>
  <Override PartName="/ppt/slides/slide56.xml" ContentType="application/vnd.openxmlformats-officedocument.presentationml.slide+xml"/>
  <Override PartName="/ppt/slides/slide560.xml" ContentType="application/vnd.openxmlformats-officedocument.presentationml.slide+xml"/>
  <Override PartName="/ppt/slides/slide561.xml" ContentType="application/vnd.openxmlformats-officedocument.presentationml.slide+xml"/>
  <Override PartName="/ppt/slides/slide562.xml" ContentType="application/vnd.openxmlformats-officedocument.presentationml.slide+xml"/>
  <Override PartName="/ppt/slides/slide563.xml" ContentType="application/vnd.openxmlformats-officedocument.presentationml.slide+xml"/>
  <Override PartName="/ppt/slides/slide564.xml" ContentType="application/vnd.openxmlformats-officedocument.presentationml.slide+xml"/>
  <Override PartName="/ppt/slides/slide565.xml" ContentType="application/vnd.openxmlformats-officedocument.presentationml.slide+xml"/>
  <Override PartName="/ppt/slides/slide566.xml" ContentType="application/vnd.openxmlformats-officedocument.presentationml.slide+xml"/>
  <Override PartName="/ppt/slides/slide567.xml" ContentType="application/vnd.openxmlformats-officedocument.presentationml.slide+xml"/>
  <Override PartName="/ppt/slides/slide568.xml" ContentType="application/vnd.openxmlformats-officedocument.presentationml.slide+xml"/>
  <Override PartName="/ppt/slides/slide569.xml" ContentType="application/vnd.openxmlformats-officedocument.presentationml.slide+xml"/>
  <Override PartName="/ppt/slides/slide57.xml" ContentType="application/vnd.openxmlformats-officedocument.presentationml.slide+xml"/>
  <Override PartName="/ppt/slides/slide570.xml" ContentType="application/vnd.openxmlformats-officedocument.presentationml.slide+xml"/>
  <Override PartName="/ppt/slides/slide571.xml" ContentType="application/vnd.openxmlformats-officedocument.presentationml.slide+xml"/>
  <Override PartName="/ppt/slides/slide572.xml" ContentType="application/vnd.openxmlformats-officedocument.presentationml.slide+xml"/>
  <Override PartName="/ppt/slides/slide573.xml" ContentType="application/vnd.openxmlformats-officedocument.presentationml.slide+xml"/>
  <Override PartName="/ppt/slides/slide574.xml" ContentType="application/vnd.openxmlformats-officedocument.presentationml.slide+xml"/>
  <Override PartName="/ppt/slides/slide575.xml" ContentType="application/vnd.openxmlformats-officedocument.presentationml.slide+xml"/>
  <Override PartName="/ppt/slides/slide576.xml" ContentType="application/vnd.openxmlformats-officedocument.presentationml.slide+xml"/>
  <Override PartName="/ppt/slides/slide577.xml" ContentType="application/vnd.openxmlformats-officedocument.presentationml.slide+xml"/>
  <Override PartName="/ppt/slides/slide578.xml" ContentType="application/vnd.openxmlformats-officedocument.presentationml.slide+xml"/>
  <Override PartName="/ppt/slides/slide579.xml" ContentType="application/vnd.openxmlformats-officedocument.presentationml.slide+xml"/>
  <Override PartName="/ppt/slides/slide58.xml" ContentType="application/vnd.openxmlformats-officedocument.presentationml.slide+xml"/>
  <Override PartName="/ppt/slides/slide580.xml" ContentType="application/vnd.openxmlformats-officedocument.presentationml.slide+xml"/>
  <Override PartName="/ppt/slides/slide581.xml" ContentType="application/vnd.openxmlformats-officedocument.presentationml.slide+xml"/>
  <Override PartName="/ppt/slides/slide582.xml" ContentType="application/vnd.openxmlformats-officedocument.presentationml.slide+xml"/>
  <Override PartName="/ppt/slides/slide583.xml" ContentType="application/vnd.openxmlformats-officedocument.presentationml.slide+xml"/>
  <Override PartName="/ppt/slides/slide584.xml" ContentType="application/vnd.openxmlformats-officedocument.presentationml.slide+xml"/>
  <Override PartName="/ppt/slides/slide585.xml" ContentType="application/vnd.openxmlformats-officedocument.presentationml.slide+xml"/>
  <Override PartName="/ppt/slides/slide586.xml" ContentType="application/vnd.openxmlformats-officedocument.presentationml.slide+xml"/>
  <Override PartName="/ppt/slides/slide587.xml" ContentType="application/vnd.openxmlformats-officedocument.presentationml.slide+xml"/>
  <Override PartName="/ppt/slides/slide588.xml" ContentType="application/vnd.openxmlformats-officedocument.presentationml.slide+xml"/>
  <Override PartName="/ppt/slides/slide589.xml" ContentType="application/vnd.openxmlformats-officedocument.presentationml.slide+xml"/>
  <Override PartName="/ppt/slides/slide59.xml" ContentType="application/vnd.openxmlformats-officedocument.presentationml.slide+xml"/>
  <Override PartName="/ppt/slides/slide590.xml" ContentType="application/vnd.openxmlformats-officedocument.presentationml.slide+xml"/>
  <Override PartName="/ppt/slides/slide591.xml" ContentType="application/vnd.openxmlformats-officedocument.presentationml.slide+xml"/>
  <Override PartName="/ppt/slides/slide592.xml" ContentType="application/vnd.openxmlformats-officedocument.presentationml.slide+xml"/>
  <Override PartName="/ppt/slides/slide593.xml" ContentType="application/vnd.openxmlformats-officedocument.presentationml.slide+xml"/>
  <Override PartName="/ppt/slides/slide594.xml" ContentType="application/vnd.openxmlformats-officedocument.presentationml.slide+xml"/>
  <Override PartName="/ppt/slides/slide595.xml" ContentType="application/vnd.openxmlformats-officedocument.presentationml.slide+xml"/>
  <Override PartName="/ppt/slides/slide596.xml" ContentType="application/vnd.openxmlformats-officedocument.presentationml.slide+xml"/>
  <Override PartName="/ppt/slides/slide597.xml" ContentType="application/vnd.openxmlformats-officedocument.presentationml.slide+xml"/>
  <Override PartName="/ppt/slides/slide598.xml" ContentType="application/vnd.openxmlformats-officedocument.presentationml.slide+xml"/>
  <Override PartName="/ppt/slides/slide59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00.xml" ContentType="application/vnd.openxmlformats-officedocument.presentationml.slide+xml"/>
  <Override PartName="/ppt/slides/slide601.xml" ContentType="application/vnd.openxmlformats-officedocument.presentationml.slide+xml"/>
  <Override PartName="/ppt/slides/slide602.xml" ContentType="application/vnd.openxmlformats-officedocument.presentationml.slide+xml"/>
  <Override PartName="/ppt/slides/slide603.xml" ContentType="application/vnd.openxmlformats-officedocument.presentationml.slide+xml"/>
  <Override PartName="/ppt/slides/slide604.xml" ContentType="application/vnd.openxmlformats-officedocument.presentationml.slide+xml"/>
  <Override PartName="/ppt/slides/slide605.xml" ContentType="application/vnd.openxmlformats-officedocument.presentationml.slide+xml"/>
  <Override PartName="/ppt/slides/slide606.xml" ContentType="application/vnd.openxmlformats-officedocument.presentationml.slide+xml"/>
  <Override PartName="/ppt/slides/slide607.xml" ContentType="application/vnd.openxmlformats-officedocument.presentationml.slide+xml"/>
  <Override PartName="/ppt/slides/slide608.xml" ContentType="application/vnd.openxmlformats-officedocument.presentationml.slide+xml"/>
  <Override PartName="/ppt/slides/slide609.xml" ContentType="application/vnd.openxmlformats-officedocument.presentationml.slide+xml"/>
  <Override PartName="/ppt/slides/slide61.xml" ContentType="application/vnd.openxmlformats-officedocument.presentationml.slide+xml"/>
  <Override PartName="/ppt/slides/slide610.xml" ContentType="application/vnd.openxmlformats-officedocument.presentationml.slide+xml"/>
  <Override PartName="/ppt/slides/slide611.xml" ContentType="application/vnd.openxmlformats-officedocument.presentationml.slide+xml"/>
  <Override PartName="/ppt/slides/slide612.xml" ContentType="application/vnd.openxmlformats-officedocument.presentationml.slide+xml"/>
  <Override PartName="/ppt/slides/slide613.xml" ContentType="application/vnd.openxmlformats-officedocument.presentationml.slide+xml"/>
  <Override PartName="/ppt/slides/slide614.xml" ContentType="application/vnd.openxmlformats-officedocument.presentationml.slide+xml"/>
  <Override PartName="/ppt/slides/slide615.xml" ContentType="application/vnd.openxmlformats-officedocument.presentationml.slide+xml"/>
  <Override PartName="/ppt/slides/slide616.xml" ContentType="application/vnd.openxmlformats-officedocument.presentationml.slide+xml"/>
  <Override PartName="/ppt/slides/slide617.xml" ContentType="application/vnd.openxmlformats-officedocument.presentationml.slide+xml"/>
  <Override PartName="/ppt/slides/slide618.xml" ContentType="application/vnd.openxmlformats-officedocument.presentationml.slide+xml"/>
  <Override PartName="/ppt/slides/slide619.xml" ContentType="application/vnd.openxmlformats-officedocument.presentationml.slide+xml"/>
  <Override PartName="/ppt/slides/slide62.xml" ContentType="application/vnd.openxmlformats-officedocument.presentationml.slide+xml"/>
  <Override PartName="/ppt/slides/slide620.xml" ContentType="application/vnd.openxmlformats-officedocument.presentationml.slide+xml"/>
  <Override PartName="/ppt/slides/slide621.xml" ContentType="application/vnd.openxmlformats-officedocument.presentationml.slide+xml"/>
  <Override PartName="/ppt/slides/slide622.xml" ContentType="application/vnd.openxmlformats-officedocument.presentationml.slide+xml"/>
  <Override PartName="/ppt/slides/slide623.xml" ContentType="application/vnd.openxmlformats-officedocument.presentationml.slide+xml"/>
  <Override PartName="/ppt/slides/slide624.xml" ContentType="application/vnd.openxmlformats-officedocument.presentationml.slide+xml"/>
  <Override PartName="/ppt/slides/slide625.xml" ContentType="application/vnd.openxmlformats-officedocument.presentationml.slide+xml"/>
  <Override PartName="/ppt/slides/slide626.xml" ContentType="application/vnd.openxmlformats-officedocument.presentationml.slide+xml"/>
  <Override PartName="/ppt/slides/slide627.xml" ContentType="application/vnd.openxmlformats-officedocument.presentationml.slide+xml"/>
  <Override PartName="/ppt/slides/slide628.xml" ContentType="application/vnd.openxmlformats-officedocument.presentationml.slide+xml"/>
  <Override PartName="/ppt/slides/slide629.xml" ContentType="application/vnd.openxmlformats-officedocument.presentationml.slide+xml"/>
  <Override PartName="/ppt/slides/slide63.xml" ContentType="application/vnd.openxmlformats-officedocument.presentationml.slide+xml"/>
  <Override PartName="/ppt/slides/slide630.xml" ContentType="application/vnd.openxmlformats-officedocument.presentationml.slide+xml"/>
  <Override PartName="/ppt/slides/slide631.xml" ContentType="application/vnd.openxmlformats-officedocument.presentationml.slide+xml"/>
  <Override PartName="/ppt/slides/slide632.xml" ContentType="application/vnd.openxmlformats-officedocument.presentationml.slide+xml"/>
  <Override PartName="/ppt/slides/slide633.xml" ContentType="application/vnd.openxmlformats-officedocument.presentationml.slide+xml"/>
  <Override PartName="/ppt/slides/slide634.xml" ContentType="application/vnd.openxmlformats-officedocument.presentationml.slide+xml"/>
  <Override PartName="/ppt/slides/slide635.xml" ContentType="application/vnd.openxmlformats-officedocument.presentationml.slide+xml"/>
  <Override PartName="/ppt/slides/slide636.xml" ContentType="application/vnd.openxmlformats-officedocument.presentationml.slide+xml"/>
  <Override PartName="/ppt/slides/slide637.xml" ContentType="application/vnd.openxmlformats-officedocument.presentationml.slide+xml"/>
  <Override PartName="/ppt/slides/slide638.xml" ContentType="application/vnd.openxmlformats-officedocument.presentationml.slide+xml"/>
  <Override PartName="/ppt/slides/slide639.xml" ContentType="application/vnd.openxmlformats-officedocument.presentationml.slide+xml"/>
  <Override PartName="/ppt/slides/slide64.xml" ContentType="application/vnd.openxmlformats-officedocument.presentationml.slide+xml"/>
  <Override PartName="/ppt/slides/slide640.xml" ContentType="application/vnd.openxmlformats-officedocument.presentationml.slide+xml"/>
  <Override PartName="/ppt/slides/slide641.xml" ContentType="application/vnd.openxmlformats-officedocument.presentationml.slide+xml"/>
  <Override PartName="/ppt/slides/slide642.xml" ContentType="application/vnd.openxmlformats-officedocument.presentationml.slide+xml"/>
  <Override PartName="/ppt/slides/slide643.xml" ContentType="application/vnd.openxmlformats-officedocument.presentationml.slide+xml"/>
  <Override PartName="/ppt/slides/slide644.xml" ContentType="application/vnd.openxmlformats-officedocument.presentationml.slide+xml"/>
  <Override PartName="/ppt/slides/slide645.xml" ContentType="application/vnd.openxmlformats-officedocument.presentationml.slide+xml"/>
  <Override PartName="/ppt/slides/slide646.xml" ContentType="application/vnd.openxmlformats-officedocument.presentationml.slide+xml"/>
  <Override PartName="/ppt/slides/slide647.xml" ContentType="application/vnd.openxmlformats-officedocument.presentationml.slide+xml"/>
  <Override PartName="/ppt/slides/slide648.xml" ContentType="application/vnd.openxmlformats-officedocument.presentationml.slide+xml"/>
  <Override PartName="/ppt/slides/slide649.xml" ContentType="application/vnd.openxmlformats-officedocument.presentationml.slide+xml"/>
  <Override PartName="/ppt/slides/slide65.xml" ContentType="application/vnd.openxmlformats-officedocument.presentationml.slide+xml"/>
  <Override PartName="/ppt/slides/slide650.xml" ContentType="application/vnd.openxmlformats-officedocument.presentationml.slide+xml"/>
  <Override PartName="/ppt/slides/slide651.xml" ContentType="application/vnd.openxmlformats-officedocument.presentationml.slide+xml"/>
  <Override PartName="/ppt/slides/slide652.xml" ContentType="application/vnd.openxmlformats-officedocument.presentationml.slide+xml"/>
  <Override PartName="/ppt/slides/slide653.xml" ContentType="application/vnd.openxmlformats-officedocument.presentationml.slide+xml"/>
  <Override PartName="/ppt/slides/slide654.xml" ContentType="application/vnd.openxmlformats-officedocument.presentationml.slide+xml"/>
  <Override PartName="/ppt/slides/slide655.xml" ContentType="application/vnd.openxmlformats-officedocument.presentationml.slide+xml"/>
  <Override PartName="/ppt/slides/slide656.xml" ContentType="application/vnd.openxmlformats-officedocument.presentationml.slide+xml"/>
  <Override PartName="/ppt/slides/slide657.xml" ContentType="application/vnd.openxmlformats-officedocument.presentationml.slide+xml"/>
  <Override PartName="/ppt/slides/slide658.xml" ContentType="application/vnd.openxmlformats-officedocument.presentationml.slide+xml"/>
  <Override PartName="/ppt/slides/slide659.xml" ContentType="application/vnd.openxmlformats-officedocument.presentationml.slide+xml"/>
  <Override PartName="/ppt/slides/slide66.xml" ContentType="application/vnd.openxmlformats-officedocument.presentationml.slide+xml"/>
  <Override PartName="/ppt/slides/slide660.xml" ContentType="application/vnd.openxmlformats-officedocument.presentationml.slide+xml"/>
  <Override PartName="/ppt/slides/slide661.xml" ContentType="application/vnd.openxmlformats-officedocument.presentationml.slide+xml"/>
  <Override PartName="/ppt/slides/slide662.xml" ContentType="application/vnd.openxmlformats-officedocument.presentationml.slide+xml"/>
  <Override PartName="/ppt/slides/slide663.xml" ContentType="application/vnd.openxmlformats-officedocument.presentationml.slide+xml"/>
  <Override PartName="/ppt/slides/slide664.xml" ContentType="application/vnd.openxmlformats-officedocument.presentationml.slide+xml"/>
  <Override PartName="/ppt/slides/slide665.xml" ContentType="application/vnd.openxmlformats-officedocument.presentationml.slide+xml"/>
  <Override PartName="/ppt/slides/slide666.xml" ContentType="application/vnd.openxmlformats-officedocument.presentationml.slide+xml"/>
  <Override PartName="/ppt/slides/slide667.xml" ContentType="application/vnd.openxmlformats-officedocument.presentationml.slide+xml"/>
  <Override PartName="/ppt/slides/slide668.xml" ContentType="application/vnd.openxmlformats-officedocument.presentationml.slide+xml"/>
  <Override PartName="/ppt/slides/slide669.xml" ContentType="application/vnd.openxmlformats-officedocument.presentationml.slide+xml"/>
  <Override PartName="/ppt/slides/slide67.xml" ContentType="application/vnd.openxmlformats-officedocument.presentationml.slide+xml"/>
  <Override PartName="/ppt/slides/slide670.xml" ContentType="application/vnd.openxmlformats-officedocument.presentationml.slide+xml"/>
  <Override PartName="/ppt/slides/slide671.xml" ContentType="application/vnd.openxmlformats-officedocument.presentationml.slide+xml"/>
  <Override PartName="/ppt/slides/slide672.xml" ContentType="application/vnd.openxmlformats-officedocument.presentationml.slide+xml"/>
  <Override PartName="/ppt/slides/slide673.xml" ContentType="application/vnd.openxmlformats-officedocument.presentationml.slide+xml"/>
  <Override PartName="/ppt/slides/slide674.xml" ContentType="application/vnd.openxmlformats-officedocument.presentationml.slide+xml"/>
  <Override PartName="/ppt/slides/slide675.xml" ContentType="application/vnd.openxmlformats-officedocument.presentationml.slide+xml"/>
  <Override PartName="/ppt/slides/slide676.xml" ContentType="application/vnd.openxmlformats-officedocument.presentationml.slide+xml"/>
  <Override PartName="/ppt/slides/slide677.xml" ContentType="application/vnd.openxmlformats-officedocument.presentationml.slide+xml"/>
  <Override PartName="/ppt/slides/slide678.xml" ContentType="application/vnd.openxmlformats-officedocument.presentationml.slide+xml"/>
  <Override PartName="/ppt/slides/slide679.xml" ContentType="application/vnd.openxmlformats-officedocument.presentationml.slide+xml"/>
  <Override PartName="/ppt/slides/slide68.xml" ContentType="application/vnd.openxmlformats-officedocument.presentationml.slide+xml"/>
  <Override PartName="/ppt/slides/slide680.xml" ContentType="application/vnd.openxmlformats-officedocument.presentationml.slide+xml"/>
  <Override PartName="/ppt/slides/slide681.xml" ContentType="application/vnd.openxmlformats-officedocument.presentationml.slide+xml"/>
  <Override PartName="/ppt/slides/slide682.xml" ContentType="application/vnd.openxmlformats-officedocument.presentationml.slide+xml"/>
  <Override PartName="/ppt/slides/slide683.xml" ContentType="application/vnd.openxmlformats-officedocument.presentationml.slide+xml"/>
  <Override PartName="/ppt/slides/slide684.xml" ContentType="application/vnd.openxmlformats-officedocument.presentationml.slide+xml"/>
  <Override PartName="/ppt/slides/slide685.xml" ContentType="application/vnd.openxmlformats-officedocument.presentationml.slide+xml"/>
  <Override PartName="/ppt/slides/slide686.xml" ContentType="application/vnd.openxmlformats-officedocument.presentationml.slide+xml"/>
  <Override PartName="/ppt/slides/slide687.xml" ContentType="application/vnd.openxmlformats-officedocument.presentationml.slide+xml"/>
  <Override PartName="/ppt/slides/slide688.xml" ContentType="application/vnd.openxmlformats-officedocument.presentationml.slide+xml"/>
  <Override PartName="/ppt/slides/slide689.xml" ContentType="application/vnd.openxmlformats-officedocument.presentationml.slide+xml"/>
  <Override PartName="/ppt/slides/slide69.xml" ContentType="application/vnd.openxmlformats-officedocument.presentationml.slide+xml"/>
  <Override PartName="/ppt/slides/slide690.xml" ContentType="application/vnd.openxmlformats-officedocument.presentationml.slide+xml"/>
  <Override PartName="/ppt/slides/slide691.xml" ContentType="application/vnd.openxmlformats-officedocument.presentationml.slide+xml"/>
  <Override PartName="/ppt/slides/slide692.xml" ContentType="application/vnd.openxmlformats-officedocument.presentationml.slide+xml"/>
  <Override PartName="/ppt/slides/slide693.xml" ContentType="application/vnd.openxmlformats-officedocument.presentationml.slide+xml"/>
  <Override PartName="/ppt/slides/slide694.xml" ContentType="application/vnd.openxmlformats-officedocument.presentationml.slide+xml"/>
  <Override PartName="/ppt/slides/slide695.xml" ContentType="application/vnd.openxmlformats-officedocument.presentationml.slide+xml"/>
  <Override PartName="/ppt/slides/slide696.xml" ContentType="application/vnd.openxmlformats-officedocument.presentationml.slide+xml"/>
  <Override PartName="/ppt/slides/slide697.xml" ContentType="application/vnd.openxmlformats-officedocument.presentationml.slide+xml"/>
  <Override PartName="/ppt/slides/slide698.xml" ContentType="application/vnd.openxmlformats-officedocument.presentationml.slide+xml"/>
  <Override PartName="/ppt/slides/slide69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00.xml" ContentType="application/vnd.openxmlformats-officedocument.presentationml.slide+xml"/>
  <Override PartName="/ppt/slides/slide701.xml" ContentType="application/vnd.openxmlformats-officedocument.presentationml.slide+xml"/>
  <Override PartName="/ppt/slides/slide702.xml" ContentType="application/vnd.openxmlformats-officedocument.presentationml.slide+xml"/>
  <Override PartName="/ppt/slides/slide703.xml" ContentType="application/vnd.openxmlformats-officedocument.presentationml.slide+xml"/>
  <Override PartName="/ppt/slides/slide704.xml" ContentType="application/vnd.openxmlformats-officedocument.presentationml.slide+xml"/>
  <Override PartName="/ppt/slides/slide705.xml" ContentType="application/vnd.openxmlformats-officedocument.presentationml.slide+xml"/>
  <Override PartName="/ppt/slides/slide706.xml" ContentType="application/vnd.openxmlformats-officedocument.presentationml.slide+xml"/>
  <Override PartName="/ppt/slides/slide707.xml" ContentType="application/vnd.openxmlformats-officedocument.presentationml.slide+xml"/>
  <Override PartName="/ppt/slides/slide708.xml" ContentType="application/vnd.openxmlformats-officedocument.presentationml.slide+xml"/>
  <Override PartName="/ppt/slides/slide709.xml" ContentType="application/vnd.openxmlformats-officedocument.presentationml.slide+xml"/>
  <Override PartName="/ppt/slides/slide71.xml" ContentType="application/vnd.openxmlformats-officedocument.presentationml.slide+xml"/>
  <Override PartName="/ppt/slides/slide710.xml" ContentType="application/vnd.openxmlformats-officedocument.presentationml.slide+xml"/>
  <Override PartName="/ppt/slides/slide711.xml" ContentType="application/vnd.openxmlformats-officedocument.presentationml.slide+xml"/>
  <Override PartName="/ppt/slides/slide712.xml" ContentType="application/vnd.openxmlformats-officedocument.presentationml.slide+xml"/>
  <Override PartName="/ppt/slides/slide713.xml" ContentType="application/vnd.openxmlformats-officedocument.presentationml.slide+xml"/>
  <Override PartName="/ppt/slides/slide714.xml" ContentType="application/vnd.openxmlformats-officedocument.presentationml.slide+xml"/>
  <Override PartName="/ppt/slides/slide715.xml" ContentType="application/vnd.openxmlformats-officedocument.presentationml.slide+xml"/>
  <Override PartName="/ppt/slides/slide716.xml" ContentType="application/vnd.openxmlformats-officedocument.presentationml.slide+xml"/>
  <Override PartName="/ppt/slides/slide717.xml" ContentType="application/vnd.openxmlformats-officedocument.presentationml.slide+xml"/>
  <Override PartName="/ppt/slides/slide718.xml" ContentType="application/vnd.openxmlformats-officedocument.presentationml.slide+xml"/>
  <Override PartName="/ppt/slides/slide719.xml" ContentType="application/vnd.openxmlformats-officedocument.presentationml.slide+xml"/>
  <Override PartName="/ppt/slides/slide72.xml" ContentType="application/vnd.openxmlformats-officedocument.presentationml.slide+xml"/>
  <Override PartName="/ppt/slides/slide720.xml" ContentType="application/vnd.openxmlformats-officedocument.presentationml.slide+xml"/>
  <Override PartName="/ppt/slides/slide721.xml" ContentType="application/vnd.openxmlformats-officedocument.presentationml.slide+xml"/>
  <Override PartName="/ppt/slides/slide722.xml" ContentType="application/vnd.openxmlformats-officedocument.presentationml.slide+xml"/>
  <Override PartName="/ppt/slides/slide723.xml" ContentType="application/vnd.openxmlformats-officedocument.presentationml.slide+xml"/>
  <Override PartName="/ppt/slides/slide724.xml" ContentType="application/vnd.openxmlformats-officedocument.presentationml.slide+xml"/>
  <Override PartName="/ppt/slides/slide725.xml" ContentType="application/vnd.openxmlformats-officedocument.presentationml.slide+xml"/>
  <Override PartName="/ppt/slides/slide726.xml" ContentType="application/vnd.openxmlformats-officedocument.presentationml.slide+xml"/>
  <Override PartName="/ppt/slides/slide727.xml" ContentType="application/vnd.openxmlformats-officedocument.presentationml.slide+xml"/>
  <Override PartName="/ppt/slides/slide728.xml" ContentType="application/vnd.openxmlformats-officedocument.presentationml.slide+xml"/>
  <Override PartName="/ppt/slides/slide729.xml" ContentType="application/vnd.openxmlformats-officedocument.presentationml.slide+xml"/>
  <Override PartName="/ppt/slides/slide73.xml" ContentType="application/vnd.openxmlformats-officedocument.presentationml.slide+xml"/>
  <Override PartName="/ppt/slides/slide730.xml" ContentType="application/vnd.openxmlformats-officedocument.presentationml.slide+xml"/>
  <Override PartName="/ppt/slides/slide731.xml" ContentType="application/vnd.openxmlformats-officedocument.presentationml.slide+xml"/>
  <Override PartName="/ppt/slides/slide732.xml" ContentType="application/vnd.openxmlformats-officedocument.presentationml.slide+xml"/>
  <Override PartName="/ppt/slides/slide733.xml" ContentType="application/vnd.openxmlformats-officedocument.presentationml.slide+xml"/>
  <Override PartName="/ppt/slides/slide734.xml" ContentType="application/vnd.openxmlformats-officedocument.presentationml.slide+xml"/>
  <Override PartName="/ppt/slides/slide735.xml" ContentType="application/vnd.openxmlformats-officedocument.presentationml.slide+xml"/>
  <Override PartName="/ppt/slides/slide736.xml" ContentType="application/vnd.openxmlformats-officedocument.presentationml.slide+xml"/>
  <Override PartName="/ppt/slides/slide737.xml" ContentType="application/vnd.openxmlformats-officedocument.presentationml.slide+xml"/>
  <Override PartName="/ppt/slides/slide738.xml" ContentType="application/vnd.openxmlformats-officedocument.presentationml.slide+xml"/>
  <Override PartName="/ppt/slides/slide739.xml" ContentType="application/vnd.openxmlformats-officedocument.presentationml.slide+xml"/>
  <Override PartName="/ppt/slides/slide74.xml" ContentType="application/vnd.openxmlformats-officedocument.presentationml.slide+xml"/>
  <Override PartName="/ppt/slides/slide740.xml" ContentType="application/vnd.openxmlformats-officedocument.presentationml.slide+xml"/>
  <Override PartName="/ppt/slides/slide741.xml" ContentType="application/vnd.openxmlformats-officedocument.presentationml.slide+xml"/>
  <Override PartName="/ppt/slides/slide742.xml" ContentType="application/vnd.openxmlformats-officedocument.presentationml.slide+xml"/>
  <Override PartName="/ppt/slides/slide743.xml" ContentType="application/vnd.openxmlformats-officedocument.presentationml.slide+xml"/>
  <Override PartName="/ppt/slides/slide744.xml" ContentType="application/vnd.openxmlformats-officedocument.presentationml.slide+xml"/>
  <Override PartName="/ppt/slides/slide745.xml" ContentType="application/vnd.openxmlformats-officedocument.presentationml.slide+xml"/>
  <Override PartName="/ppt/slides/slide746.xml" ContentType="application/vnd.openxmlformats-officedocument.presentationml.slide+xml"/>
  <Override PartName="/ppt/slides/slide747.xml" ContentType="application/vnd.openxmlformats-officedocument.presentationml.slide+xml"/>
  <Override PartName="/ppt/slides/slide748.xml" ContentType="application/vnd.openxmlformats-officedocument.presentationml.slide+xml"/>
  <Override PartName="/ppt/slides/slide749.xml" ContentType="application/vnd.openxmlformats-officedocument.presentationml.slide+xml"/>
  <Override PartName="/ppt/slides/slide75.xml" ContentType="application/vnd.openxmlformats-officedocument.presentationml.slide+xml"/>
  <Override PartName="/ppt/slides/slide750.xml" ContentType="application/vnd.openxmlformats-officedocument.presentationml.slide+xml"/>
  <Override PartName="/ppt/slides/slide751.xml" ContentType="application/vnd.openxmlformats-officedocument.presentationml.slide+xml"/>
  <Override PartName="/ppt/slides/slide752.xml" ContentType="application/vnd.openxmlformats-officedocument.presentationml.slide+xml"/>
  <Override PartName="/ppt/slides/slide753.xml" ContentType="application/vnd.openxmlformats-officedocument.presentationml.slide+xml"/>
  <Override PartName="/ppt/slides/slide754.xml" ContentType="application/vnd.openxmlformats-officedocument.presentationml.slide+xml"/>
  <Override PartName="/ppt/slides/slide755.xml" ContentType="application/vnd.openxmlformats-officedocument.presentationml.slide+xml"/>
  <Override PartName="/ppt/slides/slide756.xml" ContentType="application/vnd.openxmlformats-officedocument.presentationml.slide+xml"/>
  <Override PartName="/ppt/slides/slide757.xml" ContentType="application/vnd.openxmlformats-officedocument.presentationml.slide+xml"/>
  <Override PartName="/ppt/slides/slide758.xml" ContentType="application/vnd.openxmlformats-officedocument.presentationml.slide+xml"/>
  <Override PartName="/ppt/slides/slide759.xml" ContentType="application/vnd.openxmlformats-officedocument.presentationml.slide+xml"/>
  <Override PartName="/ppt/slides/slide76.xml" ContentType="application/vnd.openxmlformats-officedocument.presentationml.slide+xml"/>
  <Override PartName="/ppt/slides/slide760.xml" ContentType="application/vnd.openxmlformats-officedocument.presentationml.slide+xml"/>
  <Override PartName="/ppt/slides/slide761.xml" ContentType="application/vnd.openxmlformats-officedocument.presentationml.slide+xml"/>
  <Override PartName="/ppt/slides/slide762.xml" ContentType="application/vnd.openxmlformats-officedocument.presentationml.slide+xml"/>
  <Override PartName="/ppt/slides/slide763.xml" ContentType="application/vnd.openxmlformats-officedocument.presentationml.slide+xml"/>
  <Override PartName="/ppt/slides/slide764.xml" ContentType="application/vnd.openxmlformats-officedocument.presentationml.slide+xml"/>
  <Override PartName="/ppt/slides/slide765.xml" ContentType="application/vnd.openxmlformats-officedocument.presentationml.slide+xml"/>
  <Override PartName="/ppt/slides/slide766.xml" ContentType="application/vnd.openxmlformats-officedocument.presentationml.slide+xml"/>
  <Override PartName="/ppt/slides/slide767.xml" ContentType="application/vnd.openxmlformats-officedocument.presentationml.slide+xml"/>
  <Override PartName="/ppt/slides/slide768.xml" ContentType="application/vnd.openxmlformats-officedocument.presentationml.slide+xml"/>
  <Override PartName="/ppt/slides/slide769.xml" ContentType="application/vnd.openxmlformats-officedocument.presentationml.slide+xml"/>
  <Override PartName="/ppt/slides/slide77.xml" ContentType="application/vnd.openxmlformats-officedocument.presentationml.slide+xml"/>
  <Override PartName="/ppt/slides/slide770.xml" ContentType="application/vnd.openxmlformats-officedocument.presentationml.slide+xml"/>
  <Override PartName="/ppt/slides/slide771.xml" ContentType="application/vnd.openxmlformats-officedocument.presentationml.slide+xml"/>
  <Override PartName="/ppt/slides/slide772.xml" ContentType="application/vnd.openxmlformats-officedocument.presentationml.slide+xml"/>
  <Override PartName="/ppt/slides/slide773.xml" ContentType="application/vnd.openxmlformats-officedocument.presentationml.slide+xml"/>
  <Override PartName="/ppt/slides/slide774.xml" ContentType="application/vnd.openxmlformats-officedocument.presentationml.slide+xml"/>
  <Override PartName="/ppt/slides/slide775.xml" ContentType="application/vnd.openxmlformats-officedocument.presentationml.slide+xml"/>
  <Override PartName="/ppt/slides/slide776.xml" ContentType="application/vnd.openxmlformats-officedocument.presentationml.slide+xml"/>
  <Override PartName="/ppt/slides/slide777.xml" ContentType="application/vnd.openxmlformats-officedocument.presentationml.slide+xml"/>
  <Override PartName="/ppt/slides/slide778.xml" ContentType="application/vnd.openxmlformats-officedocument.presentationml.slide+xml"/>
  <Override PartName="/ppt/slides/slide779.xml" ContentType="application/vnd.openxmlformats-officedocument.presentationml.slide+xml"/>
  <Override PartName="/ppt/slides/slide78.xml" ContentType="application/vnd.openxmlformats-officedocument.presentationml.slide+xml"/>
  <Override PartName="/ppt/slides/slide780.xml" ContentType="application/vnd.openxmlformats-officedocument.presentationml.slide+xml"/>
  <Override PartName="/ppt/slides/slide781.xml" ContentType="application/vnd.openxmlformats-officedocument.presentationml.slide+xml"/>
  <Override PartName="/ppt/slides/slide782.xml" ContentType="application/vnd.openxmlformats-officedocument.presentationml.slide+xml"/>
  <Override PartName="/ppt/slides/slide783.xml" ContentType="application/vnd.openxmlformats-officedocument.presentationml.slide+xml"/>
  <Override PartName="/ppt/slides/slide784.xml" ContentType="application/vnd.openxmlformats-officedocument.presentationml.slide+xml"/>
  <Override PartName="/ppt/slides/slide785.xml" ContentType="application/vnd.openxmlformats-officedocument.presentationml.slide+xml"/>
  <Override PartName="/ppt/slides/slide786.xml" ContentType="application/vnd.openxmlformats-officedocument.presentationml.slide+xml"/>
  <Override PartName="/ppt/slides/slide787.xml" ContentType="application/vnd.openxmlformats-officedocument.presentationml.slide+xml"/>
  <Override PartName="/ppt/slides/slide788.xml" ContentType="application/vnd.openxmlformats-officedocument.presentationml.slide+xml"/>
  <Override PartName="/ppt/slides/slide789.xml" ContentType="application/vnd.openxmlformats-officedocument.presentationml.slide+xml"/>
  <Override PartName="/ppt/slides/slide79.xml" ContentType="application/vnd.openxmlformats-officedocument.presentationml.slide+xml"/>
  <Override PartName="/ppt/slides/slide790.xml" ContentType="application/vnd.openxmlformats-officedocument.presentationml.slide+xml"/>
  <Override PartName="/ppt/slides/slide791.xml" ContentType="application/vnd.openxmlformats-officedocument.presentationml.slide+xml"/>
  <Override PartName="/ppt/slides/slide792.xml" ContentType="application/vnd.openxmlformats-officedocument.presentationml.slide+xml"/>
  <Override PartName="/ppt/slides/slide793.xml" ContentType="application/vnd.openxmlformats-officedocument.presentationml.slide+xml"/>
  <Override PartName="/ppt/slides/slide794.xml" ContentType="application/vnd.openxmlformats-officedocument.presentationml.slide+xml"/>
  <Override PartName="/ppt/slides/slide795.xml" ContentType="application/vnd.openxmlformats-officedocument.presentationml.slide+xml"/>
  <Override PartName="/ppt/slides/slide796.xml" ContentType="application/vnd.openxmlformats-officedocument.presentationml.slide+xml"/>
  <Override PartName="/ppt/slides/slide797.xml" ContentType="application/vnd.openxmlformats-officedocument.presentationml.slide+xml"/>
  <Override PartName="/ppt/slides/slide798.xml" ContentType="application/vnd.openxmlformats-officedocument.presentationml.slide+xml"/>
  <Override PartName="/ppt/slides/slide79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00.xml" ContentType="application/vnd.openxmlformats-officedocument.presentationml.slide+xml"/>
  <Override PartName="/ppt/slides/slide801.xml" ContentType="application/vnd.openxmlformats-officedocument.presentationml.slide+xml"/>
  <Override PartName="/ppt/slides/slide802.xml" ContentType="application/vnd.openxmlformats-officedocument.presentationml.slide+xml"/>
  <Override PartName="/ppt/slides/slide803.xml" ContentType="application/vnd.openxmlformats-officedocument.presentationml.slide+xml"/>
  <Override PartName="/ppt/slides/slide804.xml" ContentType="application/vnd.openxmlformats-officedocument.presentationml.slide+xml"/>
  <Override PartName="/ppt/slides/slide805.xml" ContentType="application/vnd.openxmlformats-officedocument.presentationml.slide+xml"/>
  <Override PartName="/ppt/slides/slide806.xml" ContentType="application/vnd.openxmlformats-officedocument.presentationml.slide+xml"/>
  <Override PartName="/ppt/slides/slide807.xml" ContentType="application/vnd.openxmlformats-officedocument.presentationml.slide+xml"/>
  <Override PartName="/ppt/slides/slide808.xml" ContentType="application/vnd.openxmlformats-officedocument.presentationml.slide+xml"/>
  <Override PartName="/ppt/slides/slide809.xml" ContentType="application/vnd.openxmlformats-officedocument.presentationml.slide+xml"/>
  <Override PartName="/ppt/slides/slide81.xml" ContentType="application/vnd.openxmlformats-officedocument.presentationml.slide+xml"/>
  <Override PartName="/ppt/slides/slide810.xml" ContentType="application/vnd.openxmlformats-officedocument.presentationml.slide+xml"/>
  <Override PartName="/ppt/slides/slide811.xml" ContentType="application/vnd.openxmlformats-officedocument.presentationml.slide+xml"/>
  <Override PartName="/ppt/slides/slide812.xml" ContentType="application/vnd.openxmlformats-officedocument.presentationml.slide+xml"/>
  <Override PartName="/ppt/slides/slide813.xml" ContentType="application/vnd.openxmlformats-officedocument.presentationml.slide+xml"/>
  <Override PartName="/ppt/slides/slide814.xml" ContentType="application/vnd.openxmlformats-officedocument.presentationml.slide+xml"/>
  <Override PartName="/ppt/slides/slide815.xml" ContentType="application/vnd.openxmlformats-officedocument.presentationml.slide+xml"/>
  <Override PartName="/ppt/slides/slide816.xml" ContentType="application/vnd.openxmlformats-officedocument.presentationml.slide+xml"/>
  <Override PartName="/ppt/slides/slide817.xml" ContentType="application/vnd.openxmlformats-officedocument.presentationml.slide+xml"/>
  <Override PartName="/ppt/slides/slide818.xml" ContentType="application/vnd.openxmlformats-officedocument.presentationml.slide+xml"/>
  <Override PartName="/ppt/slides/slide819.xml" ContentType="application/vnd.openxmlformats-officedocument.presentationml.slide+xml"/>
  <Override PartName="/ppt/slides/slide82.xml" ContentType="application/vnd.openxmlformats-officedocument.presentationml.slide+xml"/>
  <Override PartName="/ppt/slides/slide820.xml" ContentType="application/vnd.openxmlformats-officedocument.presentationml.slide+xml"/>
  <Override PartName="/ppt/slides/slide821.xml" ContentType="application/vnd.openxmlformats-officedocument.presentationml.slide+xml"/>
  <Override PartName="/ppt/slides/slide822.xml" ContentType="application/vnd.openxmlformats-officedocument.presentationml.slide+xml"/>
  <Override PartName="/ppt/slides/slide823.xml" ContentType="application/vnd.openxmlformats-officedocument.presentationml.slide+xml"/>
  <Override PartName="/ppt/slides/slide824.xml" ContentType="application/vnd.openxmlformats-officedocument.presentationml.slide+xml"/>
  <Override PartName="/ppt/slides/slide825.xml" ContentType="application/vnd.openxmlformats-officedocument.presentationml.slide+xml"/>
  <Override PartName="/ppt/slides/slide826.xml" ContentType="application/vnd.openxmlformats-officedocument.presentationml.slide+xml"/>
  <Override PartName="/ppt/slides/slide827.xml" ContentType="application/vnd.openxmlformats-officedocument.presentationml.slide+xml"/>
  <Override PartName="/ppt/slides/slide828.xml" ContentType="application/vnd.openxmlformats-officedocument.presentationml.slide+xml"/>
  <Override PartName="/ppt/slides/slide829.xml" ContentType="application/vnd.openxmlformats-officedocument.presentationml.slide+xml"/>
  <Override PartName="/ppt/slides/slide83.xml" ContentType="application/vnd.openxmlformats-officedocument.presentationml.slide+xml"/>
  <Override PartName="/ppt/slides/slide830.xml" ContentType="application/vnd.openxmlformats-officedocument.presentationml.slide+xml"/>
  <Override PartName="/ppt/slides/slide831.xml" ContentType="application/vnd.openxmlformats-officedocument.presentationml.slide+xml"/>
  <Override PartName="/ppt/slides/slide832.xml" ContentType="application/vnd.openxmlformats-officedocument.presentationml.slide+xml"/>
  <Override PartName="/ppt/slides/slide833.xml" ContentType="application/vnd.openxmlformats-officedocument.presentationml.slide+xml"/>
  <Override PartName="/ppt/slides/slide834.xml" ContentType="application/vnd.openxmlformats-officedocument.presentationml.slide+xml"/>
  <Override PartName="/ppt/slides/slide835.xml" ContentType="application/vnd.openxmlformats-officedocument.presentationml.slide+xml"/>
  <Override PartName="/ppt/slides/slide836.xml" ContentType="application/vnd.openxmlformats-officedocument.presentationml.slide+xml"/>
  <Override PartName="/ppt/slides/slide837.xml" ContentType="application/vnd.openxmlformats-officedocument.presentationml.slide+xml"/>
  <Override PartName="/ppt/slides/slide838.xml" ContentType="application/vnd.openxmlformats-officedocument.presentationml.slide+xml"/>
  <Override PartName="/ppt/slides/slide839.xml" ContentType="application/vnd.openxmlformats-officedocument.presentationml.slide+xml"/>
  <Override PartName="/ppt/slides/slide84.xml" ContentType="application/vnd.openxmlformats-officedocument.presentationml.slide+xml"/>
  <Override PartName="/ppt/slides/slide840.xml" ContentType="application/vnd.openxmlformats-officedocument.presentationml.slide+xml"/>
  <Override PartName="/ppt/slides/slide841.xml" ContentType="application/vnd.openxmlformats-officedocument.presentationml.slide+xml"/>
  <Override PartName="/ppt/slides/slide842.xml" ContentType="application/vnd.openxmlformats-officedocument.presentationml.slide+xml"/>
  <Override PartName="/ppt/slides/slide843.xml" ContentType="application/vnd.openxmlformats-officedocument.presentationml.slide+xml"/>
  <Override PartName="/ppt/slides/slide844.xml" ContentType="application/vnd.openxmlformats-officedocument.presentationml.slide+xml"/>
  <Override PartName="/ppt/slides/slide845.xml" ContentType="application/vnd.openxmlformats-officedocument.presentationml.slide+xml"/>
  <Override PartName="/ppt/slides/slide846.xml" ContentType="application/vnd.openxmlformats-officedocument.presentationml.slide+xml"/>
  <Override PartName="/ppt/slides/slide847.xml" ContentType="application/vnd.openxmlformats-officedocument.presentationml.slide+xml"/>
  <Override PartName="/ppt/slides/slide848.xml" ContentType="application/vnd.openxmlformats-officedocument.presentationml.slide+xml"/>
  <Override PartName="/ppt/slides/slide849.xml" ContentType="application/vnd.openxmlformats-officedocument.presentationml.slide+xml"/>
  <Override PartName="/ppt/slides/slide85.xml" ContentType="application/vnd.openxmlformats-officedocument.presentationml.slide+xml"/>
  <Override PartName="/ppt/slides/slide850.xml" ContentType="application/vnd.openxmlformats-officedocument.presentationml.slide+xml"/>
  <Override PartName="/ppt/slides/slide851.xml" ContentType="application/vnd.openxmlformats-officedocument.presentationml.slide+xml"/>
  <Override PartName="/ppt/slides/slide852.xml" ContentType="application/vnd.openxmlformats-officedocument.presentationml.slide+xml"/>
  <Override PartName="/ppt/slides/slide853.xml" ContentType="application/vnd.openxmlformats-officedocument.presentationml.slide+xml"/>
  <Override PartName="/ppt/slides/slide854.xml" ContentType="application/vnd.openxmlformats-officedocument.presentationml.slide+xml"/>
  <Override PartName="/ppt/slides/slide855.xml" ContentType="application/vnd.openxmlformats-officedocument.presentationml.slide+xml"/>
  <Override PartName="/ppt/slides/slide856.xml" ContentType="application/vnd.openxmlformats-officedocument.presentationml.slide+xml"/>
  <Override PartName="/ppt/slides/slide857.xml" ContentType="application/vnd.openxmlformats-officedocument.presentationml.slide+xml"/>
  <Override PartName="/ppt/slides/slide858.xml" ContentType="application/vnd.openxmlformats-officedocument.presentationml.slide+xml"/>
  <Override PartName="/ppt/slides/slide859.xml" ContentType="application/vnd.openxmlformats-officedocument.presentationml.slide+xml"/>
  <Override PartName="/ppt/slides/slide86.xml" ContentType="application/vnd.openxmlformats-officedocument.presentationml.slide+xml"/>
  <Override PartName="/ppt/slides/slide860.xml" ContentType="application/vnd.openxmlformats-officedocument.presentationml.slide+xml"/>
  <Override PartName="/ppt/slides/slide861.xml" ContentType="application/vnd.openxmlformats-officedocument.presentationml.slide+xml"/>
  <Override PartName="/ppt/slides/slide862.xml" ContentType="application/vnd.openxmlformats-officedocument.presentationml.slide+xml"/>
  <Override PartName="/ppt/slides/slide863.xml" ContentType="application/vnd.openxmlformats-officedocument.presentationml.slide+xml"/>
  <Override PartName="/ppt/slides/slide864.xml" ContentType="application/vnd.openxmlformats-officedocument.presentationml.slide+xml"/>
  <Override PartName="/ppt/slides/slide865.xml" ContentType="application/vnd.openxmlformats-officedocument.presentationml.slide+xml"/>
  <Override PartName="/ppt/slides/slide866.xml" ContentType="application/vnd.openxmlformats-officedocument.presentationml.slide+xml"/>
  <Override PartName="/ppt/slides/slide867.xml" ContentType="application/vnd.openxmlformats-officedocument.presentationml.slide+xml"/>
  <Override PartName="/ppt/slides/slide868.xml" ContentType="application/vnd.openxmlformats-officedocument.presentationml.slide+xml"/>
  <Override PartName="/ppt/slides/slide869.xml" ContentType="application/vnd.openxmlformats-officedocument.presentationml.slide+xml"/>
  <Override PartName="/ppt/slides/slide87.xml" ContentType="application/vnd.openxmlformats-officedocument.presentationml.slide+xml"/>
  <Override PartName="/ppt/slides/slide870.xml" ContentType="application/vnd.openxmlformats-officedocument.presentationml.slide+xml"/>
  <Override PartName="/ppt/slides/slide871.xml" ContentType="application/vnd.openxmlformats-officedocument.presentationml.slide+xml"/>
  <Override PartName="/ppt/slides/slide872.xml" ContentType="application/vnd.openxmlformats-officedocument.presentationml.slide+xml"/>
  <Override PartName="/ppt/slides/slide873.xml" ContentType="application/vnd.openxmlformats-officedocument.presentationml.slide+xml"/>
  <Override PartName="/ppt/slides/slide874.xml" ContentType="application/vnd.openxmlformats-officedocument.presentationml.slide+xml"/>
  <Override PartName="/ppt/slides/slide875.xml" ContentType="application/vnd.openxmlformats-officedocument.presentationml.slide+xml"/>
  <Override PartName="/ppt/slides/slide876.xml" ContentType="application/vnd.openxmlformats-officedocument.presentationml.slide+xml"/>
  <Override PartName="/ppt/slides/slide877.xml" ContentType="application/vnd.openxmlformats-officedocument.presentationml.slide+xml"/>
  <Override PartName="/ppt/slides/slide878.xml" ContentType="application/vnd.openxmlformats-officedocument.presentationml.slide+xml"/>
  <Override PartName="/ppt/slides/slide879.xml" ContentType="application/vnd.openxmlformats-officedocument.presentationml.slide+xml"/>
  <Override PartName="/ppt/slides/slide88.xml" ContentType="application/vnd.openxmlformats-officedocument.presentationml.slide+xml"/>
  <Override PartName="/ppt/slides/slide880.xml" ContentType="application/vnd.openxmlformats-officedocument.presentationml.slide+xml"/>
  <Override PartName="/ppt/slides/slide881.xml" ContentType="application/vnd.openxmlformats-officedocument.presentationml.slide+xml"/>
  <Override PartName="/ppt/slides/slide882.xml" ContentType="application/vnd.openxmlformats-officedocument.presentationml.slide+xml"/>
  <Override PartName="/ppt/slides/slide883.xml" ContentType="application/vnd.openxmlformats-officedocument.presentationml.slide+xml"/>
  <Override PartName="/ppt/slides/slide884.xml" ContentType="application/vnd.openxmlformats-officedocument.presentationml.slide+xml"/>
  <Override PartName="/ppt/slides/slide885.xml" ContentType="application/vnd.openxmlformats-officedocument.presentationml.slide+xml"/>
  <Override PartName="/ppt/slides/slide886.xml" ContentType="application/vnd.openxmlformats-officedocument.presentationml.slide+xml"/>
  <Override PartName="/ppt/slides/slide887.xml" ContentType="application/vnd.openxmlformats-officedocument.presentationml.slide+xml"/>
  <Override PartName="/ppt/slides/slide888.xml" ContentType="application/vnd.openxmlformats-officedocument.presentationml.slide+xml"/>
  <Override PartName="/ppt/slides/slide889.xml" ContentType="application/vnd.openxmlformats-officedocument.presentationml.slide+xml"/>
  <Override PartName="/ppt/slides/slide89.xml" ContentType="application/vnd.openxmlformats-officedocument.presentationml.slide+xml"/>
  <Override PartName="/ppt/slides/slide890.xml" ContentType="application/vnd.openxmlformats-officedocument.presentationml.slide+xml"/>
  <Override PartName="/ppt/slides/slide891.xml" ContentType="application/vnd.openxmlformats-officedocument.presentationml.slide+xml"/>
  <Override PartName="/ppt/slides/slide892.xml" ContentType="application/vnd.openxmlformats-officedocument.presentationml.slide+xml"/>
  <Override PartName="/ppt/slides/slide893.xml" ContentType="application/vnd.openxmlformats-officedocument.presentationml.slide+xml"/>
  <Override PartName="/ppt/slides/slide894.xml" ContentType="application/vnd.openxmlformats-officedocument.presentationml.slide+xml"/>
  <Override PartName="/ppt/slides/slide895.xml" ContentType="application/vnd.openxmlformats-officedocument.presentationml.slide+xml"/>
  <Override PartName="/ppt/slides/slide896.xml" ContentType="application/vnd.openxmlformats-officedocument.presentationml.slide+xml"/>
  <Override PartName="/ppt/slides/slide897.xml" ContentType="application/vnd.openxmlformats-officedocument.presentationml.slide+xml"/>
  <Override PartName="/ppt/slides/slide898.xml" ContentType="application/vnd.openxmlformats-officedocument.presentationml.slide+xml"/>
  <Override PartName="/ppt/slides/slide89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00.xml" ContentType="application/vnd.openxmlformats-officedocument.presentationml.slide+xml"/>
  <Override PartName="/ppt/slides/slide901.xml" ContentType="application/vnd.openxmlformats-officedocument.presentationml.slide+xml"/>
  <Override PartName="/ppt/slides/slide902.xml" ContentType="application/vnd.openxmlformats-officedocument.presentationml.slide+xml"/>
  <Override PartName="/ppt/slides/slide903.xml" ContentType="application/vnd.openxmlformats-officedocument.presentationml.slide+xml"/>
  <Override PartName="/ppt/slides/slide904.xml" ContentType="application/vnd.openxmlformats-officedocument.presentationml.slide+xml"/>
  <Override PartName="/ppt/slides/slide905.xml" ContentType="application/vnd.openxmlformats-officedocument.presentationml.slide+xml"/>
  <Override PartName="/ppt/slides/slide906.xml" ContentType="application/vnd.openxmlformats-officedocument.presentationml.slide+xml"/>
  <Override PartName="/ppt/slides/slide907.xml" ContentType="application/vnd.openxmlformats-officedocument.presentationml.slide+xml"/>
  <Override PartName="/ppt/slides/slide908.xml" ContentType="application/vnd.openxmlformats-officedocument.presentationml.slide+xml"/>
  <Override PartName="/ppt/slides/slide909.xml" ContentType="application/vnd.openxmlformats-officedocument.presentationml.slide+xml"/>
  <Override PartName="/ppt/slides/slide91.xml" ContentType="application/vnd.openxmlformats-officedocument.presentationml.slide+xml"/>
  <Override PartName="/ppt/slides/slide910.xml" ContentType="application/vnd.openxmlformats-officedocument.presentationml.slide+xml"/>
  <Override PartName="/ppt/slides/slide911.xml" ContentType="application/vnd.openxmlformats-officedocument.presentationml.slide+xml"/>
  <Override PartName="/ppt/slides/slide912.xml" ContentType="application/vnd.openxmlformats-officedocument.presentationml.slide+xml"/>
  <Override PartName="/ppt/slides/slide913.xml" ContentType="application/vnd.openxmlformats-officedocument.presentationml.slide+xml"/>
  <Override PartName="/ppt/slides/slide914.xml" ContentType="application/vnd.openxmlformats-officedocument.presentationml.slide+xml"/>
  <Override PartName="/ppt/slides/slide915.xml" ContentType="application/vnd.openxmlformats-officedocument.presentationml.slide+xml"/>
  <Override PartName="/ppt/slides/slide916.xml" ContentType="application/vnd.openxmlformats-officedocument.presentationml.slide+xml"/>
  <Override PartName="/ppt/slides/slide917.xml" ContentType="application/vnd.openxmlformats-officedocument.presentationml.slide+xml"/>
  <Override PartName="/ppt/slides/slide918.xml" ContentType="application/vnd.openxmlformats-officedocument.presentationml.slide+xml"/>
  <Override PartName="/ppt/slides/slide919.xml" ContentType="application/vnd.openxmlformats-officedocument.presentationml.slide+xml"/>
  <Override PartName="/ppt/slides/slide92.xml" ContentType="application/vnd.openxmlformats-officedocument.presentationml.slide+xml"/>
  <Override PartName="/ppt/slides/slide920.xml" ContentType="application/vnd.openxmlformats-officedocument.presentationml.slide+xml"/>
  <Override PartName="/ppt/slides/slide921.xml" ContentType="application/vnd.openxmlformats-officedocument.presentationml.slide+xml"/>
  <Override PartName="/ppt/slides/slide922.xml" ContentType="application/vnd.openxmlformats-officedocument.presentationml.slide+xml"/>
  <Override PartName="/ppt/slides/slide923.xml" ContentType="application/vnd.openxmlformats-officedocument.presentationml.slide+xml"/>
  <Override PartName="/ppt/slides/slide924.xml" ContentType="application/vnd.openxmlformats-officedocument.presentationml.slide+xml"/>
  <Override PartName="/ppt/slides/slide925.xml" ContentType="application/vnd.openxmlformats-officedocument.presentationml.slide+xml"/>
  <Override PartName="/ppt/slides/slide926.xml" ContentType="application/vnd.openxmlformats-officedocument.presentationml.slide+xml"/>
  <Override PartName="/ppt/slides/slide927.xml" ContentType="application/vnd.openxmlformats-officedocument.presentationml.slide+xml"/>
  <Override PartName="/ppt/slides/slide928.xml" ContentType="application/vnd.openxmlformats-officedocument.presentationml.slide+xml"/>
  <Override PartName="/ppt/slides/slide929.xml" ContentType="application/vnd.openxmlformats-officedocument.presentationml.slide+xml"/>
  <Override PartName="/ppt/slides/slide93.xml" ContentType="application/vnd.openxmlformats-officedocument.presentationml.slide+xml"/>
  <Override PartName="/ppt/slides/slide930.xml" ContentType="application/vnd.openxmlformats-officedocument.presentationml.slide+xml"/>
  <Override PartName="/ppt/slides/slide931.xml" ContentType="application/vnd.openxmlformats-officedocument.presentationml.slide+xml"/>
  <Override PartName="/ppt/slides/slide932.xml" ContentType="application/vnd.openxmlformats-officedocument.presentationml.slide+xml"/>
  <Override PartName="/ppt/slides/slide933.xml" ContentType="application/vnd.openxmlformats-officedocument.presentationml.slide+xml"/>
  <Override PartName="/ppt/slides/slide934.xml" ContentType="application/vnd.openxmlformats-officedocument.presentationml.slide+xml"/>
  <Override PartName="/ppt/slides/slide935.xml" ContentType="application/vnd.openxmlformats-officedocument.presentationml.slide+xml"/>
  <Override PartName="/ppt/slides/slide936.xml" ContentType="application/vnd.openxmlformats-officedocument.presentationml.slide+xml"/>
  <Override PartName="/ppt/slides/slide937.xml" ContentType="application/vnd.openxmlformats-officedocument.presentationml.slide+xml"/>
  <Override PartName="/ppt/slides/slide938.xml" ContentType="application/vnd.openxmlformats-officedocument.presentationml.slide+xml"/>
  <Override PartName="/ppt/slides/slide939.xml" ContentType="application/vnd.openxmlformats-officedocument.presentationml.slide+xml"/>
  <Override PartName="/ppt/slides/slide94.xml" ContentType="application/vnd.openxmlformats-officedocument.presentationml.slide+xml"/>
  <Override PartName="/ppt/slides/slide940.xml" ContentType="application/vnd.openxmlformats-officedocument.presentationml.slide+xml"/>
  <Override PartName="/ppt/slides/slide941.xml" ContentType="application/vnd.openxmlformats-officedocument.presentationml.slide+xml"/>
  <Override PartName="/ppt/slides/slide942.xml" ContentType="application/vnd.openxmlformats-officedocument.presentationml.slide+xml"/>
  <Override PartName="/ppt/slides/slide943.xml" ContentType="application/vnd.openxmlformats-officedocument.presentationml.slide+xml"/>
  <Override PartName="/ppt/slides/slide944.xml" ContentType="application/vnd.openxmlformats-officedocument.presentationml.slide+xml"/>
  <Override PartName="/ppt/slides/slide945.xml" ContentType="application/vnd.openxmlformats-officedocument.presentationml.slide+xml"/>
  <Override PartName="/ppt/slides/slide946.xml" ContentType="application/vnd.openxmlformats-officedocument.presentationml.slide+xml"/>
  <Override PartName="/ppt/slides/slide947.xml" ContentType="application/vnd.openxmlformats-officedocument.presentationml.slide+xml"/>
  <Override PartName="/ppt/slides/slide948.xml" ContentType="application/vnd.openxmlformats-officedocument.presentationml.slide+xml"/>
  <Override PartName="/ppt/slides/slide949.xml" ContentType="application/vnd.openxmlformats-officedocument.presentationml.slide+xml"/>
  <Override PartName="/ppt/slides/slide95.xml" ContentType="application/vnd.openxmlformats-officedocument.presentationml.slide+xml"/>
  <Override PartName="/ppt/slides/slide950.xml" ContentType="application/vnd.openxmlformats-officedocument.presentationml.slide+xml"/>
  <Override PartName="/ppt/slides/slide951.xml" ContentType="application/vnd.openxmlformats-officedocument.presentationml.slide+xml"/>
  <Override PartName="/ppt/slides/slide952.xml" ContentType="application/vnd.openxmlformats-officedocument.presentationml.slide+xml"/>
  <Override PartName="/ppt/slides/slide953.xml" ContentType="application/vnd.openxmlformats-officedocument.presentationml.slide+xml"/>
  <Override PartName="/ppt/slides/slide954.xml" ContentType="application/vnd.openxmlformats-officedocument.presentationml.slide+xml"/>
  <Override PartName="/ppt/slides/slide955.xml" ContentType="application/vnd.openxmlformats-officedocument.presentationml.slide+xml"/>
  <Override PartName="/ppt/slides/slide956.xml" ContentType="application/vnd.openxmlformats-officedocument.presentationml.slide+xml"/>
  <Override PartName="/ppt/slides/slide957.xml" ContentType="application/vnd.openxmlformats-officedocument.presentationml.slide+xml"/>
  <Override PartName="/ppt/slides/slide958.xml" ContentType="application/vnd.openxmlformats-officedocument.presentationml.slide+xml"/>
  <Override PartName="/ppt/slides/slide959.xml" ContentType="application/vnd.openxmlformats-officedocument.presentationml.slide+xml"/>
  <Override PartName="/ppt/slides/slide96.xml" ContentType="application/vnd.openxmlformats-officedocument.presentationml.slide+xml"/>
  <Override PartName="/ppt/slides/slide960.xml" ContentType="application/vnd.openxmlformats-officedocument.presentationml.slide+xml"/>
  <Override PartName="/ppt/slides/slide961.xml" ContentType="application/vnd.openxmlformats-officedocument.presentationml.slide+xml"/>
  <Override PartName="/ppt/slides/slide962.xml" ContentType="application/vnd.openxmlformats-officedocument.presentationml.slide+xml"/>
  <Override PartName="/ppt/slides/slide963.xml" ContentType="application/vnd.openxmlformats-officedocument.presentationml.slide+xml"/>
  <Override PartName="/ppt/slides/slide964.xml" ContentType="application/vnd.openxmlformats-officedocument.presentationml.slide+xml"/>
  <Override PartName="/ppt/slides/slide965.xml" ContentType="application/vnd.openxmlformats-officedocument.presentationml.slide+xml"/>
  <Override PartName="/ppt/slides/slide966.xml" ContentType="application/vnd.openxmlformats-officedocument.presentationml.slide+xml"/>
  <Override PartName="/ppt/slides/slide967.xml" ContentType="application/vnd.openxmlformats-officedocument.presentationml.slide+xml"/>
  <Override PartName="/ppt/slides/slide968.xml" ContentType="application/vnd.openxmlformats-officedocument.presentationml.slide+xml"/>
  <Override PartName="/ppt/slides/slide969.xml" ContentType="application/vnd.openxmlformats-officedocument.presentationml.slide+xml"/>
  <Override PartName="/ppt/slides/slide97.xml" ContentType="application/vnd.openxmlformats-officedocument.presentationml.slide+xml"/>
  <Override PartName="/ppt/slides/slide970.xml" ContentType="application/vnd.openxmlformats-officedocument.presentationml.slide+xml"/>
  <Override PartName="/ppt/slides/slide971.xml" ContentType="application/vnd.openxmlformats-officedocument.presentationml.slide+xml"/>
  <Override PartName="/ppt/slides/slide972.xml" ContentType="application/vnd.openxmlformats-officedocument.presentationml.slide+xml"/>
  <Override PartName="/ppt/slides/slide973.xml" ContentType="application/vnd.openxmlformats-officedocument.presentationml.slide+xml"/>
  <Override PartName="/ppt/slides/slide974.xml" ContentType="application/vnd.openxmlformats-officedocument.presentationml.slide+xml"/>
  <Override PartName="/ppt/slides/slide975.xml" ContentType="application/vnd.openxmlformats-officedocument.presentationml.slide+xml"/>
  <Override PartName="/ppt/slides/slide976.xml" ContentType="application/vnd.openxmlformats-officedocument.presentationml.slide+xml"/>
  <Override PartName="/ppt/slides/slide977.xml" ContentType="application/vnd.openxmlformats-officedocument.presentationml.slide+xml"/>
  <Override PartName="/ppt/slides/slide978.xml" ContentType="application/vnd.openxmlformats-officedocument.presentationml.slide+xml"/>
  <Override PartName="/ppt/slides/slide979.xml" ContentType="application/vnd.openxmlformats-officedocument.presentationml.slide+xml"/>
  <Override PartName="/ppt/slides/slide98.xml" ContentType="application/vnd.openxmlformats-officedocument.presentationml.slide+xml"/>
  <Override PartName="/ppt/slides/slide980.xml" ContentType="application/vnd.openxmlformats-officedocument.presentationml.slide+xml"/>
  <Override PartName="/ppt/slides/slide981.xml" ContentType="application/vnd.openxmlformats-officedocument.presentationml.slide+xml"/>
  <Override PartName="/ppt/slides/slide982.xml" ContentType="application/vnd.openxmlformats-officedocument.presentationml.slide+xml"/>
  <Override PartName="/ppt/slides/slide983.xml" ContentType="application/vnd.openxmlformats-officedocument.presentationml.slide+xml"/>
  <Override PartName="/ppt/slides/slide984.xml" ContentType="application/vnd.openxmlformats-officedocument.presentationml.slide+xml"/>
  <Override PartName="/ppt/slides/slide985.xml" ContentType="application/vnd.openxmlformats-officedocument.presentationml.slide+xml"/>
  <Override PartName="/ppt/slides/slide986.xml" ContentType="application/vnd.openxmlformats-officedocument.presentationml.slide+xml"/>
  <Override PartName="/ppt/slides/slide987.xml" ContentType="application/vnd.openxmlformats-officedocument.presentationml.slide+xml"/>
  <Override PartName="/ppt/slides/slide988.xml" ContentType="application/vnd.openxmlformats-officedocument.presentationml.slide+xml"/>
  <Override PartName="/ppt/slides/slide989.xml" ContentType="application/vnd.openxmlformats-officedocument.presentationml.slide+xml"/>
  <Override PartName="/ppt/slides/slide99.xml" ContentType="application/vnd.openxmlformats-officedocument.presentationml.slide+xml"/>
  <Override PartName="/ppt/slides/slide990.xml" ContentType="application/vnd.openxmlformats-officedocument.presentationml.slide+xml"/>
  <Override PartName="/ppt/slides/slide991.xml" ContentType="application/vnd.openxmlformats-officedocument.presentationml.slide+xml"/>
  <Override PartName="/ppt/slides/slide992.xml" ContentType="application/vnd.openxmlformats-officedocument.presentationml.slide+xml"/>
  <Override PartName="/ppt/slides/slide993.xml" ContentType="application/vnd.openxmlformats-officedocument.presentationml.slide+xml"/>
  <Override PartName="/ppt/slides/slide994.xml" ContentType="application/vnd.openxmlformats-officedocument.presentationml.slide+xml"/>
  <Override PartName="/ppt/slides/slide995.xml" ContentType="application/vnd.openxmlformats-officedocument.presentationml.slide+xml"/>
  <Override PartName="/ppt/slides/slide996.xml" ContentType="application/vnd.openxmlformats-officedocument.presentationml.slide+xml"/>
  <Override PartName="/ppt/slides/slide997.xml" ContentType="application/vnd.openxmlformats-officedocument.presentationml.slide+xml"/>
  <Override PartName="/ppt/slides/slide998.xml" ContentType="application/vnd.openxmlformats-officedocument.presentationml.slide+xml"/>
  <Override PartName="/ppt/slides/slide9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  <p:sldId id="353" r:id="rId104"/>
    <p:sldId id="354" r:id="rId105"/>
    <p:sldId id="355" r:id="rId106"/>
    <p:sldId id="356" r:id="rId107"/>
    <p:sldId id="357" r:id="rId108"/>
    <p:sldId id="358" r:id="rId109"/>
    <p:sldId id="359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  <p:sldId id="367" r:id="rId118"/>
    <p:sldId id="368" r:id="rId119"/>
    <p:sldId id="369" r:id="rId120"/>
    <p:sldId id="370" r:id="rId121"/>
    <p:sldId id="371" r:id="rId122"/>
    <p:sldId id="372" r:id="rId123"/>
    <p:sldId id="373" r:id="rId124"/>
    <p:sldId id="374" r:id="rId125"/>
    <p:sldId id="375" r:id="rId126"/>
    <p:sldId id="376" r:id="rId127"/>
    <p:sldId id="377" r:id="rId128"/>
    <p:sldId id="378" r:id="rId129"/>
    <p:sldId id="379" r:id="rId130"/>
    <p:sldId id="380" r:id="rId131"/>
    <p:sldId id="381" r:id="rId132"/>
    <p:sldId id="382" r:id="rId133"/>
    <p:sldId id="383" r:id="rId134"/>
    <p:sldId id="384" r:id="rId135"/>
    <p:sldId id="385" r:id="rId136"/>
    <p:sldId id="386" r:id="rId137"/>
    <p:sldId id="387" r:id="rId138"/>
    <p:sldId id="388" r:id="rId139"/>
    <p:sldId id="389" r:id="rId140"/>
    <p:sldId id="390" r:id="rId141"/>
    <p:sldId id="391" r:id="rId142"/>
    <p:sldId id="392" r:id="rId143"/>
    <p:sldId id="393" r:id="rId144"/>
    <p:sldId id="394" r:id="rId145"/>
    <p:sldId id="395" r:id="rId146"/>
    <p:sldId id="396" r:id="rId147"/>
    <p:sldId id="397" r:id="rId148"/>
    <p:sldId id="398" r:id="rId149"/>
    <p:sldId id="399" r:id="rId150"/>
    <p:sldId id="400" r:id="rId151"/>
    <p:sldId id="401" r:id="rId152"/>
    <p:sldId id="402" r:id="rId153"/>
    <p:sldId id="403" r:id="rId154"/>
    <p:sldId id="404" r:id="rId155"/>
    <p:sldId id="405" r:id="rId156"/>
    <p:sldId id="406" r:id="rId157"/>
    <p:sldId id="407" r:id="rId158"/>
    <p:sldId id="408" r:id="rId159"/>
    <p:sldId id="409" r:id="rId160"/>
    <p:sldId id="410" r:id="rId161"/>
    <p:sldId id="411" r:id="rId162"/>
    <p:sldId id="412" r:id="rId163"/>
    <p:sldId id="413" r:id="rId164"/>
    <p:sldId id="414" r:id="rId165"/>
    <p:sldId id="415" r:id="rId166"/>
    <p:sldId id="416" r:id="rId167"/>
    <p:sldId id="417" r:id="rId168"/>
    <p:sldId id="418" r:id="rId169"/>
    <p:sldId id="419" r:id="rId170"/>
    <p:sldId id="420" r:id="rId171"/>
    <p:sldId id="421" r:id="rId172"/>
    <p:sldId id="422" r:id="rId173"/>
    <p:sldId id="423" r:id="rId174"/>
    <p:sldId id="424" r:id="rId175"/>
    <p:sldId id="425" r:id="rId176"/>
    <p:sldId id="426" r:id="rId177"/>
    <p:sldId id="427" r:id="rId178"/>
    <p:sldId id="428" r:id="rId179"/>
    <p:sldId id="429" r:id="rId180"/>
    <p:sldId id="430" r:id="rId181"/>
    <p:sldId id="431" r:id="rId182"/>
    <p:sldId id="432" r:id="rId183"/>
    <p:sldId id="433" r:id="rId184"/>
    <p:sldId id="434" r:id="rId185"/>
    <p:sldId id="435" r:id="rId186"/>
    <p:sldId id="436" r:id="rId187"/>
    <p:sldId id="437" r:id="rId188"/>
    <p:sldId id="438" r:id="rId189"/>
    <p:sldId id="439" r:id="rId190"/>
    <p:sldId id="440" r:id="rId191"/>
    <p:sldId id="441" r:id="rId192"/>
    <p:sldId id="442" r:id="rId193"/>
    <p:sldId id="443" r:id="rId194"/>
    <p:sldId id="444" r:id="rId195"/>
    <p:sldId id="445" r:id="rId196"/>
    <p:sldId id="446" r:id="rId197"/>
    <p:sldId id="447" r:id="rId198"/>
    <p:sldId id="448" r:id="rId199"/>
    <p:sldId id="449" r:id="rId200"/>
    <p:sldId id="450" r:id="rId201"/>
    <p:sldId id="451" r:id="rId202"/>
    <p:sldId id="452" r:id="rId203"/>
    <p:sldId id="453" r:id="rId204"/>
    <p:sldId id="454" r:id="rId205"/>
    <p:sldId id="455" r:id="rId206"/>
    <p:sldId id="456" r:id="rId207"/>
    <p:sldId id="457" r:id="rId208"/>
    <p:sldId id="458" r:id="rId209"/>
    <p:sldId id="459" r:id="rId210"/>
    <p:sldId id="460" r:id="rId211"/>
    <p:sldId id="461" r:id="rId212"/>
    <p:sldId id="462" r:id="rId213"/>
    <p:sldId id="463" r:id="rId214"/>
    <p:sldId id="464" r:id="rId215"/>
    <p:sldId id="465" r:id="rId216"/>
    <p:sldId id="466" r:id="rId217"/>
    <p:sldId id="467" r:id="rId218"/>
    <p:sldId id="468" r:id="rId219"/>
    <p:sldId id="469" r:id="rId220"/>
    <p:sldId id="470" r:id="rId221"/>
    <p:sldId id="471" r:id="rId222"/>
    <p:sldId id="472" r:id="rId223"/>
    <p:sldId id="473" r:id="rId224"/>
    <p:sldId id="474" r:id="rId225"/>
    <p:sldId id="475" r:id="rId226"/>
    <p:sldId id="476" r:id="rId227"/>
    <p:sldId id="477" r:id="rId228"/>
    <p:sldId id="478" r:id="rId229"/>
    <p:sldId id="479" r:id="rId230"/>
    <p:sldId id="480" r:id="rId231"/>
    <p:sldId id="481" r:id="rId232"/>
    <p:sldId id="482" r:id="rId233"/>
    <p:sldId id="483" r:id="rId234"/>
    <p:sldId id="484" r:id="rId235"/>
    <p:sldId id="485" r:id="rId236"/>
    <p:sldId id="486" r:id="rId237"/>
    <p:sldId id="487" r:id="rId238"/>
    <p:sldId id="488" r:id="rId239"/>
    <p:sldId id="489" r:id="rId240"/>
    <p:sldId id="490" r:id="rId241"/>
    <p:sldId id="491" r:id="rId242"/>
    <p:sldId id="492" r:id="rId243"/>
    <p:sldId id="493" r:id="rId244"/>
    <p:sldId id="494" r:id="rId245"/>
    <p:sldId id="495" r:id="rId246"/>
    <p:sldId id="496" r:id="rId247"/>
    <p:sldId id="497" r:id="rId248"/>
    <p:sldId id="498" r:id="rId249"/>
    <p:sldId id="499" r:id="rId250"/>
    <p:sldId id="500" r:id="rId251"/>
    <p:sldId id="501" r:id="rId252"/>
    <p:sldId id="502" r:id="rId253"/>
    <p:sldId id="503" r:id="rId254"/>
    <p:sldId id="504" r:id="rId255"/>
    <p:sldId id="505" r:id="rId256"/>
    <p:sldId id="506" r:id="rId257"/>
    <p:sldId id="507" r:id="rId258"/>
    <p:sldId id="508" r:id="rId259"/>
    <p:sldId id="509" r:id="rId260"/>
    <p:sldId id="510" r:id="rId261"/>
    <p:sldId id="511" r:id="rId262"/>
    <p:sldId id="512" r:id="rId263"/>
    <p:sldId id="513" r:id="rId264"/>
    <p:sldId id="514" r:id="rId265"/>
    <p:sldId id="515" r:id="rId266"/>
    <p:sldId id="516" r:id="rId267"/>
    <p:sldId id="517" r:id="rId268"/>
    <p:sldId id="518" r:id="rId269"/>
    <p:sldId id="519" r:id="rId270"/>
    <p:sldId id="520" r:id="rId271"/>
    <p:sldId id="521" r:id="rId272"/>
    <p:sldId id="522" r:id="rId273"/>
    <p:sldId id="523" r:id="rId274"/>
    <p:sldId id="524" r:id="rId275"/>
    <p:sldId id="525" r:id="rId276"/>
    <p:sldId id="526" r:id="rId277"/>
    <p:sldId id="527" r:id="rId278"/>
    <p:sldId id="528" r:id="rId279"/>
    <p:sldId id="529" r:id="rId280"/>
    <p:sldId id="530" r:id="rId281"/>
    <p:sldId id="531" r:id="rId282"/>
    <p:sldId id="532" r:id="rId283"/>
    <p:sldId id="533" r:id="rId284"/>
    <p:sldId id="534" r:id="rId285"/>
    <p:sldId id="535" r:id="rId286"/>
    <p:sldId id="536" r:id="rId287"/>
    <p:sldId id="537" r:id="rId288"/>
    <p:sldId id="538" r:id="rId289"/>
    <p:sldId id="539" r:id="rId290"/>
    <p:sldId id="540" r:id="rId291"/>
    <p:sldId id="541" r:id="rId292"/>
    <p:sldId id="542" r:id="rId293"/>
    <p:sldId id="543" r:id="rId294"/>
    <p:sldId id="544" r:id="rId295"/>
    <p:sldId id="545" r:id="rId296"/>
    <p:sldId id="546" r:id="rId297"/>
    <p:sldId id="547" r:id="rId298"/>
    <p:sldId id="548" r:id="rId299"/>
    <p:sldId id="549" r:id="rId300"/>
    <p:sldId id="550" r:id="rId301"/>
    <p:sldId id="551" r:id="rId302"/>
    <p:sldId id="552" r:id="rId303"/>
    <p:sldId id="553" r:id="rId304"/>
    <p:sldId id="554" r:id="rId305"/>
    <p:sldId id="555" r:id="rId306"/>
    <p:sldId id="556" r:id="rId307"/>
    <p:sldId id="557" r:id="rId308"/>
    <p:sldId id="558" r:id="rId309"/>
    <p:sldId id="559" r:id="rId310"/>
    <p:sldId id="560" r:id="rId311"/>
    <p:sldId id="561" r:id="rId312"/>
    <p:sldId id="562" r:id="rId313"/>
    <p:sldId id="563" r:id="rId314"/>
    <p:sldId id="564" r:id="rId315"/>
    <p:sldId id="565" r:id="rId316"/>
    <p:sldId id="566" r:id="rId317"/>
    <p:sldId id="567" r:id="rId318"/>
    <p:sldId id="568" r:id="rId319"/>
    <p:sldId id="569" r:id="rId320"/>
    <p:sldId id="570" r:id="rId321"/>
    <p:sldId id="571" r:id="rId322"/>
    <p:sldId id="572" r:id="rId323"/>
    <p:sldId id="573" r:id="rId324"/>
    <p:sldId id="574" r:id="rId325"/>
    <p:sldId id="575" r:id="rId326"/>
    <p:sldId id="576" r:id="rId327"/>
    <p:sldId id="577" r:id="rId328"/>
    <p:sldId id="578" r:id="rId329"/>
    <p:sldId id="579" r:id="rId330"/>
    <p:sldId id="580" r:id="rId331"/>
    <p:sldId id="581" r:id="rId332"/>
    <p:sldId id="582" r:id="rId333"/>
    <p:sldId id="583" r:id="rId334"/>
    <p:sldId id="584" r:id="rId335"/>
    <p:sldId id="585" r:id="rId336"/>
    <p:sldId id="586" r:id="rId337"/>
    <p:sldId id="587" r:id="rId338"/>
    <p:sldId id="588" r:id="rId339"/>
    <p:sldId id="589" r:id="rId340"/>
    <p:sldId id="590" r:id="rId341"/>
    <p:sldId id="591" r:id="rId342"/>
    <p:sldId id="592" r:id="rId343"/>
    <p:sldId id="593" r:id="rId344"/>
    <p:sldId id="594" r:id="rId345"/>
    <p:sldId id="595" r:id="rId346"/>
    <p:sldId id="596" r:id="rId347"/>
    <p:sldId id="597" r:id="rId348"/>
    <p:sldId id="598" r:id="rId349"/>
    <p:sldId id="599" r:id="rId350"/>
    <p:sldId id="600" r:id="rId351"/>
    <p:sldId id="601" r:id="rId352"/>
    <p:sldId id="602" r:id="rId353"/>
    <p:sldId id="603" r:id="rId354"/>
    <p:sldId id="604" r:id="rId355"/>
    <p:sldId id="605" r:id="rId356"/>
    <p:sldId id="606" r:id="rId357"/>
    <p:sldId id="607" r:id="rId358"/>
    <p:sldId id="608" r:id="rId359"/>
    <p:sldId id="609" r:id="rId360"/>
    <p:sldId id="610" r:id="rId361"/>
    <p:sldId id="611" r:id="rId362"/>
    <p:sldId id="612" r:id="rId363"/>
    <p:sldId id="613" r:id="rId364"/>
    <p:sldId id="614" r:id="rId365"/>
    <p:sldId id="615" r:id="rId366"/>
    <p:sldId id="616" r:id="rId367"/>
    <p:sldId id="617" r:id="rId368"/>
    <p:sldId id="618" r:id="rId369"/>
    <p:sldId id="619" r:id="rId370"/>
    <p:sldId id="620" r:id="rId371"/>
    <p:sldId id="621" r:id="rId372"/>
    <p:sldId id="622" r:id="rId373"/>
    <p:sldId id="623" r:id="rId374"/>
    <p:sldId id="624" r:id="rId375"/>
    <p:sldId id="625" r:id="rId376"/>
    <p:sldId id="626" r:id="rId377"/>
    <p:sldId id="627" r:id="rId378"/>
    <p:sldId id="628" r:id="rId379"/>
    <p:sldId id="629" r:id="rId380"/>
    <p:sldId id="630" r:id="rId381"/>
    <p:sldId id="631" r:id="rId382"/>
    <p:sldId id="632" r:id="rId383"/>
    <p:sldId id="633" r:id="rId384"/>
    <p:sldId id="634" r:id="rId385"/>
    <p:sldId id="635" r:id="rId386"/>
    <p:sldId id="636" r:id="rId387"/>
    <p:sldId id="637" r:id="rId388"/>
    <p:sldId id="638" r:id="rId389"/>
    <p:sldId id="639" r:id="rId390"/>
    <p:sldId id="640" r:id="rId391"/>
    <p:sldId id="641" r:id="rId392"/>
    <p:sldId id="642" r:id="rId393"/>
    <p:sldId id="643" r:id="rId394"/>
    <p:sldId id="644" r:id="rId395"/>
    <p:sldId id="645" r:id="rId396"/>
    <p:sldId id="646" r:id="rId397"/>
    <p:sldId id="647" r:id="rId398"/>
    <p:sldId id="648" r:id="rId399"/>
    <p:sldId id="649" r:id="rId400"/>
    <p:sldId id="650" r:id="rId401"/>
    <p:sldId id="651" r:id="rId402"/>
    <p:sldId id="652" r:id="rId403"/>
    <p:sldId id="653" r:id="rId404"/>
    <p:sldId id="654" r:id="rId405"/>
    <p:sldId id="655" r:id="rId406"/>
    <p:sldId id="656" r:id="rId407"/>
    <p:sldId id="657" r:id="rId408"/>
    <p:sldId id="658" r:id="rId409"/>
    <p:sldId id="659" r:id="rId410"/>
    <p:sldId id="660" r:id="rId411"/>
    <p:sldId id="661" r:id="rId412"/>
    <p:sldId id="662" r:id="rId413"/>
    <p:sldId id="663" r:id="rId414"/>
    <p:sldId id="664" r:id="rId415"/>
    <p:sldId id="665" r:id="rId416"/>
    <p:sldId id="666" r:id="rId417"/>
    <p:sldId id="667" r:id="rId418"/>
    <p:sldId id="668" r:id="rId419"/>
    <p:sldId id="669" r:id="rId420"/>
    <p:sldId id="670" r:id="rId421"/>
    <p:sldId id="671" r:id="rId422"/>
    <p:sldId id="672" r:id="rId423"/>
    <p:sldId id="673" r:id="rId424"/>
    <p:sldId id="674" r:id="rId425"/>
    <p:sldId id="675" r:id="rId426"/>
    <p:sldId id="676" r:id="rId427"/>
    <p:sldId id="677" r:id="rId428"/>
    <p:sldId id="678" r:id="rId429"/>
    <p:sldId id="679" r:id="rId430"/>
    <p:sldId id="680" r:id="rId431"/>
    <p:sldId id="681" r:id="rId432"/>
    <p:sldId id="682" r:id="rId433"/>
    <p:sldId id="683" r:id="rId434"/>
    <p:sldId id="684" r:id="rId435"/>
    <p:sldId id="685" r:id="rId436"/>
    <p:sldId id="686" r:id="rId437"/>
    <p:sldId id="687" r:id="rId438"/>
    <p:sldId id="688" r:id="rId439"/>
    <p:sldId id="689" r:id="rId440"/>
    <p:sldId id="690" r:id="rId441"/>
    <p:sldId id="691" r:id="rId442"/>
    <p:sldId id="692" r:id="rId443"/>
    <p:sldId id="693" r:id="rId444"/>
    <p:sldId id="694" r:id="rId445"/>
    <p:sldId id="695" r:id="rId446"/>
    <p:sldId id="696" r:id="rId447"/>
    <p:sldId id="697" r:id="rId448"/>
    <p:sldId id="698" r:id="rId449"/>
    <p:sldId id="699" r:id="rId450"/>
    <p:sldId id="700" r:id="rId451"/>
    <p:sldId id="701" r:id="rId452"/>
    <p:sldId id="702" r:id="rId453"/>
    <p:sldId id="703" r:id="rId454"/>
    <p:sldId id="704" r:id="rId455"/>
    <p:sldId id="705" r:id="rId456"/>
    <p:sldId id="706" r:id="rId457"/>
    <p:sldId id="707" r:id="rId458"/>
    <p:sldId id="708" r:id="rId459"/>
    <p:sldId id="709" r:id="rId460"/>
    <p:sldId id="710" r:id="rId461"/>
    <p:sldId id="711" r:id="rId462"/>
    <p:sldId id="712" r:id="rId463"/>
    <p:sldId id="713" r:id="rId464"/>
    <p:sldId id="714" r:id="rId465"/>
    <p:sldId id="715" r:id="rId466"/>
    <p:sldId id="716" r:id="rId467"/>
    <p:sldId id="717" r:id="rId468"/>
    <p:sldId id="718" r:id="rId469"/>
    <p:sldId id="719" r:id="rId470"/>
    <p:sldId id="720" r:id="rId471"/>
    <p:sldId id="721" r:id="rId472"/>
    <p:sldId id="722" r:id="rId473"/>
    <p:sldId id="723" r:id="rId474"/>
    <p:sldId id="724" r:id="rId475"/>
    <p:sldId id="725" r:id="rId476"/>
    <p:sldId id="726" r:id="rId477"/>
    <p:sldId id="727" r:id="rId478"/>
    <p:sldId id="728" r:id="rId479"/>
    <p:sldId id="729" r:id="rId480"/>
    <p:sldId id="730" r:id="rId481"/>
    <p:sldId id="731" r:id="rId482"/>
    <p:sldId id="732" r:id="rId483"/>
    <p:sldId id="733" r:id="rId484"/>
    <p:sldId id="734" r:id="rId485"/>
    <p:sldId id="735" r:id="rId486"/>
    <p:sldId id="736" r:id="rId487"/>
    <p:sldId id="737" r:id="rId488"/>
    <p:sldId id="738" r:id="rId489"/>
    <p:sldId id="739" r:id="rId490"/>
    <p:sldId id="740" r:id="rId491"/>
    <p:sldId id="741" r:id="rId492"/>
    <p:sldId id="742" r:id="rId493"/>
    <p:sldId id="743" r:id="rId494"/>
    <p:sldId id="744" r:id="rId495"/>
    <p:sldId id="745" r:id="rId496"/>
    <p:sldId id="746" r:id="rId497"/>
    <p:sldId id="747" r:id="rId498"/>
    <p:sldId id="748" r:id="rId499"/>
    <p:sldId id="749" r:id="rId500"/>
    <p:sldId id="750" r:id="rId501"/>
    <p:sldId id="751" r:id="rId502"/>
    <p:sldId id="752" r:id="rId503"/>
    <p:sldId id="753" r:id="rId504"/>
    <p:sldId id="754" r:id="rId505"/>
    <p:sldId id="755" r:id="rId506"/>
    <p:sldId id="756" r:id="rId507"/>
    <p:sldId id="757" r:id="rId508"/>
    <p:sldId id="758" r:id="rId509"/>
    <p:sldId id="759" r:id="rId510"/>
    <p:sldId id="760" r:id="rId511"/>
    <p:sldId id="761" r:id="rId512"/>
    <p:sldId id="762" r:id="rId513"/>
    <p:sldId id="763" r:id="rId514"/>
    <p:sldId id="764" r:id="rId515"/>
    <p:sldId id="765" r:id="rId516"/>
    <p:sldId id="766" r:id="rId517"/>
    <p:sldId id="767" r:id="rId518"/>
    <p:sldId id="768" r:id="rId519"/>
    <p:sldId id="769" r:id="rId520"/>
    <p:sldId id="770" r:id="rId521"/>
    <p:sldId id="771" r:id="rId522"/>
    <p:sldId id="772" r:id="rId523"/>
    <p:sldId id="773" r:id="rId524"/>
    <p:sldId id="774" r:id="rId525"/>
    <p:sldId id="775" r:id="rId526"/>
    <p:sldId id="776" r:id="rId527"/>
    <p:sldId id="777" r:id="rId528"/>
    <p:sldId id="778" r:id="rId529"/>
    <p:sldId id="779" r:id="rId530"/>
    <p:sldId id="780" r:id="rId531"/>
    <p:sldId id="781" r:id="rId532"/>
    <p:sldId id="782" r:id="rId533"/>
    <p:sldId id="783" r:id="rId534"/>
    <p:sldId id="784" r:id="rId535"/>
    <p:sldId id="785" r:id="rId536"/>
    <p:sldId id="786" r:id="rId537"/>
    <p:sldId id="787" r:id="rId538"/>
    <p:sldId id="788" r:id="rId539"/>
    <p:sldId id="789" r:id="rId540"/>
    <p:sldId id="790" r:id="rId541"/>
    <p:sldId id="791" r:id="rId542"/>
    <p:sldId id="792" r:id="rId543"/>
    <p:sldId id="793" r:id="rId544"/>
    <p:sldId id="794" r:id="rId545"/>
    <p:sldId id="795" r:id="rId546"/>
    <p:sldId id="796" r:id="rId547"/>
    <p:sldId id="797" r:id="rId548"/>
    <p:sldId id="798" r:id="rId549"/>
    <p:sldId id="799" r:id="rId550"/>
    <p:sldId id="800" r:id="rId551"/>
    <p:sldId id="801" r:id="rId552"/>
    <p:sldId id="802" r:id="rId553"/>
    <p:sldId id="803" r:id="rId554"/>
    <p:sldId id="804" r:id="rId555"/>
    <p:sldId id="805" r:id="rId556"/>
    <p:sldId id="806" r:id="rId557"/>
    <p:sldId id="807" r:id="rId558"/>
    <p:sldId id="808" r:id="rId559"/>
    <p:sldId id="809" r:id="rId560"/>
    <p:sldId id="810" r:id="rId561"/>
    <p:sldId id="811" r:id="rId562"/>
    <p:sldId id="812" r:id="rId563"/>
    <p:sldId id="813" r:id="rId564"/>
    <p:sldId id="814" r:id="rId565"/>
    <p:sldId id="815" r:id="rId566"/>
    <p:sldId id="816" r:id="rId567"/>
    <p:sldId id="817" r:id="rId568"/>
    <p:sldId id="818" r:id="rId569"/>
    <p:sldId id="819" r:id="rId570"/>
    <p:sldId id="820" r:id="rId571"/>
    <p:sldId id="821" r:id="rId572"/>
    <p:sldId id="822" r:id="rId573"/>
    <p:sldId id="823" r:id="rId574"/>
    <p:sldId id="824" r:id="rId575"/>
    <p:sldId id="825" r:id="rId576"/>
    <p:sldId id="826" r:id="rId577"/>
    <p:sldId id="827" r:id="rId578"/>
    <p:sldId id="828" r:id="rId579"/>
    <p:sldId id="829" r:id="rId580"/>
    <p:sldId id="830" r:id="rId581"/>
    <p:sldId id="831" r:id="rId582"/>
    <p:sldId id="832" r:id="rId583"/>
    <p:sldId id="833" r:id="rId584"/>
    <p:sldId id="834" r:id="rId585"/>
    <p:sldId id="835" r:id="rId586"/>
    <p:sldId id="836" r:id="rId587"/>
    <p:sldId id="837" r:id="rId588"/>
    <p:sldId id="838" r:id="rId589"/>
    <p:sldId id="839" r:id="rId590"/>
    <p:sldId id="840" r:id="rId591"/>
    <p:sldId id="841" r:id="rId592"/>
    <p:sldId id="842" r:id="rId593"/>
    <p:sldId id="843" r:id="rId594"/>
    <p:sldId id="844" r:id="rId595"/>
    <p:sldId id="845" r:id="rId596"/>
    <p:sldId id="846" r:id="rId597"/>
    <p:sldId id="847" r:id="rId598"/>
    <p:sldId id="848" r:id="rId599"/>
    <p:sldId id="849" r:id="rId600"/>
    <p:sldId id="850" r:id="rId601"/>
    <p:sldId id="851" r:id="rId602"/>
    <p:sldId id="852" r:id="rId603"/>
    <p:sldId id="853" r:id="rId604"/>
    <p:sldId id="854" r:id="rId605"/>
    <p:sldId id="855" r:id="rId606"/>
    <p:sldId id="856" r:id="rId607"/>
    <p:sldId id="857" r:id="rId608"/>
    <p:sldId id="858" r:id="rId609"/>
    <p:sldId id="859" r:id="rId610"/>
    <p:sldId id="860" r:id="rId611"/>
    <p:sldId id="861" r:id="rId612"/>
    <p:sldId id="862" r:id="rId613"/>
    <p:sldId id="863" r:id="rId614"/>
    <p:sldId id="864" r:id="rId615"/>
    <p:sldId id="865" r:id="rId616"/>
    <p:sldId id="866" r:id="rId617"/>
    <p:sldId id="867" r:id="rId618"/>
    <p:sldId id="868" r:id="rId619"/>
    <p:sldId id="869" r:id="rId620"/>
    <p:sldId id="870" r:id="rId621"/>
    <p:sldId id="871" r:id="rId622"/>
    <p:sldId id="872" r:id="rId623"/>
    <p:sldId id="873" r:id="rId624"/>
    <p:sldId id="874" r:id="rId625"/>
    <p:sldId id="875" r:id="rId626"/>
    <p:sldId id="876" r:id="rId627"/>
    <p:sldId id="877" r:id="rId628"/>
    <p:sldId id="878" r:id="rId629"/>
    <p:sldId id="879" r:id="rId630"/>
    <p:sldId id="880" r:id="rId631"/>
    <p:sldId id="881" r:id="rId632"/>
    <p:sldId id="882" r:id="rId633"/>
    <p:sldId id="883" r:id="rId634"/>
    <p:sldId id="884" r:id="rId635"/>
    <p:sldId id="885" r:id="rId636"/>
    <p:sldId id="886" r:id="rId637"/>
    <p:sldId id="887" r:id="rId638"/>
    <p:sldId id="888" r:id="rId639"/>
    <p:sldId id="889" r:id="rId640"/>
    <p:sldId id="890" r:id="rId641"/>
    <p:sldId id="891" r:id="rId642"/>
    <p:sldId id="892" r:id="rId643"/>
    <p:sldId id="893" r:id="rId644"/>
    <p:sldId id="894" r:id="rId645"/>
    <p:sldId id="895" r:id="rId646"/>
    <p:sldId id="896" r:id="rId647"/>
    <p:sldId id="897" r:id="rId648"/>
    <p:sldId id="898" r:id="rId649"/>
    <p:sldId id="899" r:id="rId650"/>
    <p:sldId id="900" r:id="rId651"/>
    <p:sldId id="901" r:id="rId652"/>
    <p:sldId id="902" r:id="rId653"/>
    <p:sldId id="903" r:id="rId654"/>
    <p:sldId id="904" r:id="rId655"/>
    <p:sldId id="905" r:id="rId656"/>
    <p:sldId id="906" r:id="rId657"/>
    <p:sldId id="907" r:id="rId658"/>
    <p:sldId id="908" r:id="rId659"/>
    <p:sldId id="909" r:id="rId660"/>
    <p:sldId id="910" r:id="rId661"/>
    <p:sldId id="911" r:id="rId662"/>
    <p:sldId id="912" r:id="rId663"/>
    <p:sldId id="913" r:id="rId664"/>
    <p:sldId id="914" r:id="rId665"/>
    <p:sldId id="915" r:id="rId666"/>
    <p:sldId id="916" r:id="rId667"/>
    <p:sldId id="917" r:id="rId668"/>
    <p:sldId id="918" r:id="rId669"/>
    <p:sldId id="919" r:id="rId670"/>
    <p:sldId id="920" r:id="rId671"/>
    <p:sldId id="921" r:id="rId672"/>
    <p:sldId id="922" r:id="rId673"/>
    <p:sldId id="923" r:id="rId674"/>
    <p:sldId id="924" r:id="rId675"/>
    <p:sldId id="925" r:id="rId676"/>
    <p:sldId id="926" r:id="rId677"/>
    <p:sldId id="927" r:id="rId678"/>
    <p:sldId id="928" r:id="rId679"/>
    <p:sldId id="929" r:id="rId680"/>
    <p:sldId id="930" r:id="rId681"/>
    <p:sldId id="931" r:id="rId682"/>
    <p:sldId id="932" r:id="rId683"/>
    <p:sldId id="933" r:id="rId684"/>
    <p:sldId id="934" r:id="rId685"/>
    <p:sldId id="935" r:id="rId686"/>
    <p:sldId id="936" r:id="rId687"/>
    <p:sldId id="937" r:id="rId688"/>
    <p:sldId id="938" r:id="rId689"/>
    <p:sldId id="939" r:id="rId690"/>
    <p:sldId id="940" r:id="rId691"/>
    <p:sldId id="941" r:id="rId692"/>
    <p:sldId id="942" r:id="rId693"/>
    <p:sldId id="943" r:id="rId694"/>
    <p:sldId id="944" r:id="rId695"/>
    <p:sldId id="945" r:id="rId696"/>
    <p:sldId id="946" r:id="rId697"/>
    <p:sldId id="947" r:id="rId698"/>
    <p:sldId id="948" r:id="rId699"/>
    <p:sldId id="949" r:id="rId700"/>
    <p:sldId id="950" r:id="rId701"/>
    <p:sldId id="951" r:id="rId702"/>
    <p:sldId id="952" r:id="rId703"/>
    <p:sldId id="953" r:id="rId704"/>
    <p:sldId id="954" r:id="rId705"/>
    <p:sldId id="955" r:id="rId706"/>
    <p:sldId id="956" r:id="rId707"/>
    <p:sldId id="957" r:id="rId708"/>
    <p:sldId id="958" r:id="rId709"/>
    <p:sldId id="959" r:id="rId710"/>
    <p:sldId id="960" r:id="rId711"/>
    <p:sldId id="961" r:id="rId712"/>
    <p:sldId id="962" r:id="rId713"/>
    <p:sldId id="963" r:id="rId714"/>
    <p:sldId id="964" r:id="rId715"/>
    <p:sldId id="965" r:id="rId716"/>
    <p:sldId id="966" r:id="rId717"/>
    <p:sldId id="967" r:id="rId718"/>
    <p:sldId id="968" r:id="rId719"/>
    <p:sldId id="969" r:id="rId720"/>
    <p:sldId id="970" r:id="rId721"/>
    <p:sldId id="971" r:id="rId722"/>
    <p:sldId id="972" r:id="rId723"/>
    <p:sldId id="973" r:id="rId724"/>
    <p:sldId id="974" r:id="rId725"/>
    <p:sldId id="975" r:id="rId726"/>
    <p:sldId id="976" r:id="rId727"/>
    <p:sldId id="977" r:id="rId728"/>
    <p:sldId id="978" r:id="rId729"/>
    <p:sldId id="979" r:id="rId730"/>
    <p:sldId id="980" r:id="rId731"/>
    <p:sldId id="981" r:id="rId732"/>
    <p:sldId id="982" r:id="rId733"/>
    <p:sldId id="983" r:id="rId734"/>
    <p:sldId id="984" r:id="rId735"/>
    <p:sldId id="985" r:id="rId736"/>
    <p:sldId id="986" r:id="rId737"/>
    <p:sldId id="987" r:id="rId738"/>
    <p:sldId id="988" r:id="rId739"/>
    <p:sldId id="989" r:id="rId740"/>
    <p:sldId id="990" r:id="rId741"/>
    <p:sldId id="991" r:id="rId742"/>
    <p:sldId id="992" r:id="rId743"/>
    <p:sldId id="993" r:id="rId744"/>
    <p:sldId id="994" r:id="rId745"/>
    <p:sldId id="995" r:id="rId746"/>
    <p:sldId id="996" r:id="rId747"/>
    <p:sldId id="997" r:id="rId748"/>
    <p:sldId id="998" r:id="rId749"/>
    <p:sldId id="999" r:id="rId750"/>
    <p:sldId id="1000" r:id="rId751"/>
    <p:sldId id="1001" r:id="rId752"/>
    <p:sldId id="1002" r:id="rId753"/>
    <p:sldId id="1003" r:id="rId754"/>
    <p:sldId id="1004" r:id="rId755"/>
    <p:sldId id="1005" r:id="rId756"/>
    <p:sldId id="1006" r:id="rId757"/>
    <p:sldId id="1007" r:id="rId758"/>
    <p:sldId id="1008" r:id="rId759"/>
    <p:sldId id="1009" r:id="rId760"/>
    <p:sldId id="1010" r:id="rId761"/>
    <p:sldId id="1011" r:id="rId762"/>
    <p:sldId id="1012" r:id="rId763"/>
    <p:sldId id="1013" r:id="rId764"/>
    <p:sldId id="1014" r:id="rId765"/>
    <p:sldId id="1015" r:id="rId766"/>
    <p:sldId id="1016" r:id="rId767"/>
    <p:sldId id="1017" r:id="rId768"/>
    <p:sldId id="1018" r:id="rId769"/>
    <p:sldId id="1019" r:id="rId770"/>
    <p:sldId id="1020" r:id="rId771"/>
    <p:sldId id="1021" r:id="rId772"/>
    <p:sldId id="1022" r:id="rId773"/>
    <p:sldId id="1023" r:id="rId774"/>
    <p:sldId id="1024" r:id="rId775"/>
    <p:sldId id="1025" r:id="rId776"/>
    <p:sldId id="1026" r:id="rId777"/>
    <p:sldId id="1027" r:id="rId778"/>
    <p:sldId id="1028" r:id="rId779"/>
    <p:sldId id="1029" r:id="rId780"/>
    <p:sldId id="1030" r:id="rId781"/>
    <p:sldId id="1031" r:id="rId782"/>
    <p:sldId id="1032" r:id="rId783"/>
    <p:sldId id="1033" r:id="rId784"/>
    <p:sldId id="1034" r:id="rId785"/>
    <p:sldId id="1035" r:id="rId786"/>
    <p:sldId id="1036" r:id="rId787"/>
    <p:sldId id="1037" r:id="rId788"/>
    <p:sldId id="1038" r:id="rId789"/>
    <p:sldId id="1039" r:id="rId790"/>
    <p:sldId id="1040" r:id="rId791"/>
    <p:sldId id="1041" r:id="rId792"/>
    <p:sldId id="1042" r:id="rId793"/>
    <p:sldId id="1043" r:id="rId794"/>
    <p:sldId id="1044" r:id="rId795"/>
    <p:sldId id="1045" r:id="rId796"/>
    <p:sldId id="1046" r:id="rId797"/>
    <p:sldId id="1047" r:id="rId798"/>
    <p:sldId id="1048" r:id="rId799"/>
    <p:sldId id="1049" r:id="rId800"/>
    <p:sldId id="1050" r:id="rId801"/>
    <p:sldId id="1051" r:id="rId802"/>
    <p:sldId id="1052" r:id="rId803"/>
    <p:sldId id="1053" r:id="rId804"/>
    <p:sldId id="1054" r:id="rId805"/>
    <p:sldId id="1055" r:id="rId806"/>
    <p:sldId id="1056" r:id="rId807"/>
    <p:sldId id="1057" r:id="rId808"/>
    <p:sldId id="1058" r:id="rId809"/>
    <p:sldId id="1059" r:id="rId810"/>
    <p:sldId id="1060" r:id="rId811"/>
    <p:sldId id="1061" r:id="rId812"/>
    <p:sldId id="1062" r:id="rId813"/>
    <p:sldId id="1063" r:id="rId814"/>
    <p:sldId id="1064" r:id="rId815"/>
    <p:sldId id="1065" r:id="rId816"/>
    <p:sldId id="1066" r:id="rId817"/>
    <p:sldId id="1067" r:id="rId818"/>
    <p:sldId id="1068" r:id="rId819"/>
    <p:sldId id="1069" r:id="rId820"/>
    <p:sldId id="1070" r:id="rId821"/>
    <p:sldId id="1071" r:id="rId822"/>
    <p:sldId id="1072" r:id="rId823"/>
    <p:sldId id="1073" r:id="rId824"/>
    <p:sldId id="1074" r:id="rId825"/>
    <p:sldId id="1075" r:id="rId826"/>
    <p:sldId id="1076" r:id="rId827"/>
    <p:sldId id="1077" r:id="rId828"/>
    <p:sldId id="1078" r:id="rId829"/>
    <p:sldId id="1079" r:id="rId830"/>
    <p:sldId id="1080" r:id="rId831"/>
    <p:sldId id="1081" r:id="rId832"/>
    <p:sldId id="1082" r:id="rId833"/>
    <p:sldId id="1083" r:id="rId834"/>
    <p:sldId id="1084" r:id="rId835"/>
    <p:sldId id="1085" r:id="rId836"/>
    <p:sldId id="1086" r:id="rId837"/>
    <p:sldId id="1087" r:id="rId838"/>
    <p:sldId id="1088" r:id="rId839"/>
    <p:sldId id="1089" r:id="rId840"/>
    <p:sldId id="1090" r:id="rId841"/>
    <p:sldId id="1091" r:id="rId842"/>
    <p:sldId id="1092" r:id="rId843"/>
    <p:sldId id="1093" r:id="rId844"/>
    <p:sldId id="1094" r:id="rId845"/>
    <p:sldId id="1095" r:id="rId846"/>
    <p:sldId id="1096" r:id="rId847"/>
    <p:sldId id="1097" r:id="rId848"/>
    <p:sldId id="1098" r:id="rId849"/>
    <p:sldId id="1099" r:id="rId850"/>
    <p:sldId id="1100" r:id="rId851"/>
    <p:sldId id="1101" r:id="rId852"/>
    <p:sldId id="1102" r:id="rId853"/>
    <p:sldId id="1103" r:id="rId854"/>
    <p:sldId id="1104" r:id="rId855"/>
    <p:sldId id="1105" r:id="rId856"/>
    <p:sldId id="1106" r:id="rId857"/>
    <p:sldId id="1107" r:id="rId858"/>
    <p:sldId id="1108" r:id="rId859"/>
    <p:sldId id="1109" r:id="rId860"/>
    <p:sldId id="1110" r:id="rId861"/>
    <p:sldId id="1111" r:id="rId862"/>
    <p:sldId id="1112" r:id="rId863"/>
    <p:sldId id="1113" r:id="rId864"/>
    <p:sldId id="1114" r:id="rId865"/>
    <p:sldId id="1115" r:id="rId866"/>
    <p:sldId id="1116" r:id="rId867"/>
    <p:sldId id="1117" r:id="rId868"/>
    <p:sldId id="1118" r:id="rId869"/>
    <p:sldId id="1119" r:id="rId870"/>
    <p:sldId id="1120" r:id="rId871"/>
    <p:sldId id="1121" r:id="rId872"/>
    <p:sldId id="1122" r:id="rId873"/>
    <p:sldId id="1123" r:id="rId874"/>
    <p:sldId id="1124" r:id="rId875"/>
    <p:sldId id="1125" r:id="rId876"/>
    <p:sldId id="1126" r:id="rId877"/>
    <p:sldId id="1127" r:id="rId878"/>
    <p:sldId id="1128" r:id="rId879"/>
    <p:sldId id="1129" r:id="rId880"/>
    <p:sldId id="1130" r:id="rId881"/>
    <p:sldId id="1131" r:id="rId882"/>
    <p:sldId id="1132" r:id="rId883"/>
    <p:sldId id="1133" r:id="rId884"/>
    <p:sldId id="1134" r:id="rId885"/>
    <p:sldId id="1135" r:id="rId886"/>
    <p:sldId id="1136" r:id="rId887"/>
    <p:sldId id="1137" r:id="rId888"/>
    <p:sldId id="1138" r:id="rId889"/>
    <p:sldId id="1139" r:id="rId890"/>
    <p:sldId id="1140" r:id="rId891"/>
    <p:sldId id="1141" r:id="rId892"/>
    <p:sldId id="1142" r:id="rId893"/>
    <p:sldId id="1143" r:id="rId894"/>
    <p:sldId id="1144" r:id="rId895"/>
    <p:sldId id="1145" r:id="rId896"/>
    <p:sldId id="1146" r:id="rId897"/>
    <p:sldId id="1147" r:id="rId898"/>
    <p:sldId id="1148" r:id="rId899"/>
    <p:sldId id="1149" r:id="rId900"/>
    <p:sldId id="1150" r:id="rId901"/>
    <p:sldId id="1151" r:id="rId902"/>
    <p:sldId id="1152" r:id="rId903"/>
    <p:sldId id="1153" r:id="rId904"/>
    <p:sldId id="1154" r:id="rId905"/>
    <p:sldId id="1155" r:id="rId906"/>
    <p:sldId id="1156" r:id="rId907"/>
    <p:sldId id="1157" r:id="rId908"/>
    <p:sldId id="1158" r:id="rId909"/>
    <p:sldId id="1159" r:id="rId910"/>
    <p:sldId id="1160" r:id="rId911"/>
    <p:sldId id="1161" r:id="rId912"/>
    <p:sldId id="1162" r:id="rId913"/>
    <p:sldId id="1163" r:id="rId914"/>
    <p:sldId id="1164" r:id="rId915"/>
    <p:sldId id="1165" r:id="rId916"/>
    <p:sldId id="1166" r:id="rId917"/>
    <p:sldId id="1167" r:id="rId918"/>
    <p:sldId id="1168" r:id="rId919"/>
    <p:sldId id="1169" r:id="rId920"/>
    <p:sldId id="1170" r:id="rId921"/>
    <p:sldId id="1171" r:id="rId922"/>
    <p:sldId id="1172" r:id="rId923"/>
    <p:sldId id="1173" r:id="rId924"/>
    <p:sldId id="1174" r:id="rId925"/>
    <p:sldId id="1175" r:id="rId926"/>
    <p:sldId id="1176" r:id="rId927"/>
    <p:sldId id="1177" r:id="rId928"/>
    <p:sldId id="1178" r:id="rId929"/>
    <p:sldId id="1179" r:id="rId930"/>
    <p:sldId id="1180" r:id="rId931"/>
    <p:sldId id="1181" r:id="rId932"/>
    <p:sldId id="1182" r:id="rId933"/>
    <p:sldId id="1183" r:id="rId934"/>
    <p:sldId id="1184" r:id="rId935"/>
    <p:sldId id="1185" r:id="rId936"/>
    <p:sldId id="1186" r:id="rId937"/>
    <p:sldId id="1187" r:id="rId938"/>
    <p:sldId id="1188" r:id="rId939"/>
    <p:sldId id="1189" r:id="rId940"/>
    <p:sldId id="1190" r:id="rId941"/>
    <p:sldId id="1191" r:id="rId942"/>
    <p:sldId id="1192" r:id="rId943"/>
    <p:sldId id="1193" r:id="rId944"/>
    <p:sldId id="1194" r:id="rId945"/>
    <p:sldId id="1195" r:id="rId946"/>
    <p:sldId id="1196" r:id="rId947"/>
    <p:sldId id="1197" r:id="rId948"/>
    <p:sldId id="1198" r:id="rId949"/>
    <p:sldId id="1199" r:id="rId950"/>
    <p:sldId id="1200" r:id="rId951"/>
    <p:sldId id="1201" r:id="rId952"/>
    <p:sldId id="1202" r:id="rId953"/>
    <p:sldId id="1203" r:id="rId954"/>
    <p:sldId id="1204" r:id="rId955"/>
    <p:sldId id="1205" r:id="rId956"/>
    <p:sldId id="1206" r:id="rId957"/>
    <p:sldId id="1207" r:id="rId958"/>
    <p:sldId id="1208" r:id="rId959"/>
    <p:sldId id="1209" r:id="rId960"/>
    <p:sldId id="1210" r:id="rId961"/>
    <p:sldId id="1211" r:id="rId962"/>
    <p:sldId id="1212" r:id="rId963"/>
    <p:sldId id="1213" r:id="rId964"/>
    <p:sldId id="1214" r:id="rId965"/>
    <p:sldId id="1215" r:id="rId966"/>
    <p:sldId id="1216" r:id="rId967"/>
    <p:sldId id="1217" r:id="rId968"/>
    <p:sldId id="1218" r:id="rId969"/>
    <p:sldId id="1219" r:id="rId970"/>
    <p:sldId id="1220" r:id="rId971"/>
    <p:sldId id="1221" r:id="rId972"/>
    <p:sldId id="1222" r:id="rId973"/>
    <p:sldId id="1223" r:id="rId974"/>
    <p:sldId id="1224" r:id="rId975"/>
    <p:sldId id="1225" r:id="rId976"/>
    <p:sldId id="1226" r:id="rId977"/>
    <p:sldId id="1227" r:id="rId978"/>
    <p:sldId id="1228" r:id="rId979"/>
    <p:sldId id="1229" r:id="rId980"/>
    <p:sldId id="1230" r:id="rId981"/>
    <p:sldId id="1231" r:id="rId982"/>
    <p:sldId id="1232" r:id="rId983"/>
    <p:sldId id="1233" r:id="rId984"/>
    <p:sldId id="1234" r:id="rId985"/>
    <p:sldId id="1235" r:id="rId986"/>
    <p:sldId id="1236" r:id="rId987"/>
    <p:sldId id="1237" r:id="rId988"/>
    <p:sldId id="1238" r:id="rId989"/>
    <p:sldId id="1239" r:id="rId990"/>
    <p:sldId id="1240" r:id="rId991"/>
    <p:sldId id="1241" r:id="rId992"/>
    <p:sldId id="1242" r:id="rId993"/>
    <p:sldId id="1243" r:id="rId994"/>
    <p:sldId id="1244" r:id="rId995"/>
    <p:sldId id="1245" r:id="rId996"/>
    <p:sldId id="1246" r:id="rId997"/>
    <p:sldId id="1247" r:id="rId998"/>
    <p:sldId id="1248" r:id="rId999"/>
    <p:sldId id="1249" r:id="rId1000"/>
    <p:sldId id="1250" r:id="rId1001"/>
    <p:sldId id="1251" r:id="rId1002"/>
    <p:sldId id="1252" r:id="rId1003"/>
    <p:sldId id="1253" r:id="rId1004"/>
    <p:sldId id="1254" r:id="rId1005"/>
    <p:sldId id="1255" r:id="rId1006"/>
    <p:sldId id="1256" r:id="rId100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Relationship Id="rId90" Type="http://schemas.openxmlformats.org/officeDocument/2006/relationships/slide" Target="slides/slide84.xml"/><Relationship Id="rId91" Type="http://schemas.openxmlformats.org/officeDocument/2006/relationships/slide" Target="slides/slide85.xml"/><Relationship Id="rId92" Type="http://schemas.openxmlformats.org/officeDocument/2006/relationships/slide" Target="slides/slide86.xml"/><Relationship Id="rId93" Type="http://schemas.openxmlformats.org/officeDocument/2006/relationships/slide" Target="slides/slide87.xml"/><Relationship Id="rId94" Type="http://schemas.openxmlformats.org/officeDocument/2006/relationships/slide" Target="slides/slide88.xml"/><Relationship Id="rId95" Type="http://schemas.openxmlformats.org/officeDocument/2006/relationships/slide" Target="slides/slide89.xml"/><Relationship Id="rId96" Type="http://schemas.openxmlformats.org/officeDocument/2006/relationships/slide" Target="slides/slide90.xml"/><Relationship Id="rId97" Type="http://schemas.openxmlformats.org/officeDocument/2006/relationships/slide" Target="slides/slide91.xml"/><Relationship Id="rId98" Type="http://schemas.openxmlformats.org/officeDocument/2006/relationships/slide" Target="slides/slide92.xml"/><Relationship Id="rId99" Type="http://schemas.openxmlformats.org/officeDocument/2006/relationships/slide" Target="slides/slide93.xml"/><Relationship Id="rId100" Type="http://schemas.openxmlformats.org/officeDocument/2006/relationships/slide" Target="slides/slide94.xml"/><Relationship Id="rId101" Type="http://schemas.openxmlformats.org/officeDocument/2006/relationships/slide" Target="slides/slide95.xml"/><Relationship Id="rId102" Type="http://schemas.openxmlformats.org/officeDocument/2006/relationships/slide" Target="slides/slide96.xml"/><Relationship Id="rId103" Type="http://schemas.openxmlformats.org/officeDocument/2006/relationships/slide" Target="slides/slide97.xml"/><Relationship Id="rId104" Type="http://schemas.openxmlformats.org/officeDocument/2006/relationships/slide" Target="slides/slide98.xml"/><Relationship Id="rId105" Type="http://schemas.openxmlformats.org/officeDocument/2006/relationships/slide" Target="slides/slide99.xml"/><Relationship Id="rId106" Type="http://schemas.openxmlformats.org/officeDocument/2006/relationships/slide" Target="slides/slide100.xml"/><Relationship Id="rId107" Type="http://schemas.openxmlformats.org/officeDocument/2006/relationships/slide" Target="slides/slide101.xml"/><Relationship Id="rId108" Type="http://schemas.openxmlformats.org/officeDocument/2006/relationships/slide" Target="slides/slide102.xml"/><Relationship Id="rId109" Type="http://schemas.openxmlformats.org/officeDocument/2006/relationships/slide" Target="slides/slide103.xml"/><Relationship Id="rId110" Type="http://schemas.openxmlformats.org/officeDocument/2006/relationships/slide" Target="slides/slide104.xml"/><Relationship Id="rId111" Type="http://schemas.openxmlformats.org/officeDocument/2006/relationships/slide" Target="slides/slide105.xml"/><Relationship Id="rId112" Type="http://schemas.openxmlformats.org/officeDocument/2006/relationships/slide" Target="slides/slide106.xml"/><Relationship Id="rId113" Type="http://schemas.openxmlformats.org/officeDocument/2006/relationships/slide" Target="slides/slide107.xml"/><Relationship Id="rId114" Type="http://schemas.openxmlformats.org/officeDocument/2006/relationships/slide" Target="slides/slide108.xml"/><Relationship Id="rId115" Type="http://schemas.openxmlformats.org/officeDocument/2006/relationships/slide" Target="slides/slide109.xml"/><Relationship Id="rId116" Type="http://schemas.openxmlformats.org/officeDocument/2006/relationships/slide" Target="slides/slide110.xml"/><Relationship Id="rId117" Type="http://schemas.openxmlformats.org/officeDocument/2006/relationships/slide" Target="slides/slide111.xml"/><Relationship Id="rId118" Type="http://schemas.openxmlformats.org/officeDocument/2006/relationships/slide" Target="slides/slide112.xml"/><Relationship Id="rId119" Type="http://schemas.openxmlformats.org/officeDocument/2006/relationships/slide" Target="slides/slide113.xml"/><Relationship Id="rId120" Type="http://schemas.openxmlformats.org/officeDocument/2006/relationships/slide" Target="slides/slide114.xml"/><Relationship Id="rId121" Type="http://schemas.openxmlformats.org/officeDocument/2006/relationships/slide" Target="slides/slide115.xml"/><Relationship Id="rId122" Type="http://schemas.openxmlformats.org/officeDocument/2006/relationships/slide" Target="slides/slide116.xml"/><Relationship Id="rId123" Type="http://schemas.openxmlformats.org/officeDocument/2006/relationships/slide" Target="slides/slide117.xml"/><Relationship Id="rId124" Type="http://schemas.openxmlformats.org/officeDocument/2006/relationships/slide" Target="slides/slide118.xml"/><Relationship Id="rId125" Type="http://schemas.openxmlformats.org/officeDocument/2006/relationships/slide" Target="slides/slide119.xml"/><Relationship Id="rId126" Type="http://schemas.openxmlformats.org/officeDocument/2006/relationships/slide" Target="slides/slide120.xml"/><Relationship Id="rId127" Type="http://schemas.openxmlformats.org/officeDocument/2006/relationships/slide" Target="slides/slide121.xml"/><Relationship Id="rId128" Type="http://schemas.openxmlformats.org/officeDocument/2006/relationships/slide" Target="slides/slide122.xml"/><Relationship Id="rId129" Type="http://schemas.openxmlformats.org/officeDocument/2006/relationships/slide" Target="slides/slide123.xml"/><Relationship Id="rId130" Type="http://schemas.openxmlformats.org/officeDocument/2006/relationships/slide" Target="slides/slide124.xml"/><Relationship Id="rId131" Type="http://schemas.openxmlformats.org/officeDocument/2006/relationships/slide" Target="slides/slide125.xml"/><Relationship Id="rId132" Type="http://schemas.openxmlformats.org/officeDocument/2006/relationships/slide" Target="slides/slide126.xml"/><Relationship Id="rId133" Type="http://schemas.openxmlformats.org/officeDocument/2006/relationships/slide" Target="slides/slide127.xml"/><Relationship Id="rId134" Type="http://schemas.openxmlformats.org/officeDocument/2006/relationships/slide" Target="slides/slide128.xml"/><Relationship Id="rId135" Type="http://schemas.openxmlformats.org/officeDocument/2006/relationships/slide" Target="slides/slide129.xml"/><Relationship Id="rId136" Type="http://schemas.openxmlformats.org/officeDocument/2006/relationships/slide" Target="slides/slide130.xml"/><Relationship Id="rId137" Type="http://schemas.openxmlformats.org/officeDocument/2006/relationships/slide" Target="slides/slide131.xml"/><Relationship Id="rId138" Type="http://schemas.openxmlformats.org/officeDocument/2006/relationships/slide" Target="slides/slide132.xml"/><Relationship Id="rId139" Type="http://schemas.openxmlformats.org/officeDocument/2006/relationships/slide" Target="slides/slide133.xml"/><Relationship Id="rId140" Type="http://schemas.openxmlformats.org/officeDocument/2006/relationships/slide" Target="slides/slide134.xml"/><Relationship Id="rId141" Type="http://schemas.openxmlformats.org/officeDocument/2006/relationships/slide" Target="slides/slide135.xml"/><Relationship Id="rId142" Type="http://schemas.openxmlformats.org/officeDocument/2006/relationships/slide" Target="slides/slide136.xml"/><Relationship Id="rId143" Type="http://schemas.openxmlformats.org/officeDocument/2006/relationships/slide" Target="slides/slide137.xml"/><Relationship Id="rId144" Type="http://schemas.openxmlformats.org/officeDocument/2006/relationships/slide" Target="slides/slide138.xml"/><Relationship Id="rId145" Type="http://schemas.openxmlformats.org/officeDocument/2006/relationships/slide" Target="slides/slide139.xml"/><Relationship Id="rId146" Type="http://schemas.openxmlformats.org/officeDocument/2006/relationships/slide" Target="slides/slide140.xml"/><Relationship Id="rId147" Type="http://schemas.openxmlformats.org/officeDocument/2006/relationships/slide" Target="slides/slide141.xml"/><Relationship Id="rId148" Type="http://schemas.openxmlformats.org/officeDocument/2006/relationships/slide" Target="slides/slide142.xml"/><Relationship Id="rId149" Type="http://schemas.openxmlformats.org/officeDocument/2006/relationships/slide" Target="slides/slide143.xml"/><Relationship Id="rId150" Type="http://schemas.openxmlformats.org/officeDocument/2006/relationships/slide" Target="slides/slide144.xml"/><Relationship Id="rId151" Type="http://schemas.openxmlformats.org/officeDocument/2006/relationships/slide" Target="slides/slide145.xml"/><Relationship Id="rId152" Type="http://schemas.openxmlformats.org/officeDocument/2006/relationships/slide" Target="slides/slide146.xml"/><Relationship Id="rId153" Type="http://schemas.openxmlformats.org/officeDocument/2006/relationships/slide" Target="slides/slide147.xml"/><Relationship Id="rId154" Type="http://schemas.openxmlformats.org/officeDocument/2006/relationships/slide" Target="slides/slide148.xml"/><Relationship Id="rId155" Type="http://schemas.openxmlformats.org/officeDocument/2006/relationships/slide" Target="slides/slide149.xml"/><Relationship Id="rId156" Type="http://schemas.openxmlformats.org/officeDocument/2006/relationships/slide" Target="slides/slide150.xml"/><Relationship Id="rId157" Type="http://schemas.openxmlformats.org/officeDocument/2006/relationships/slide" Target="slides/slide151.xml"/><Relationship Id="rId158" Type="http://schemas.openxmlformats.org/officeDocument/2006/relationships/slide" Target="slides/slide152.xml"/><Relationship Id="rId159" Type="http://schemas.openxmlformats.org/officeDocument/2006/relationships/slide" Target="slides/slide153.xml"/><Relationship Id="rId160" Type="http://schemas.openxmlformats.org/officeDocument/2006/relationships/slide" Target="slides/slide154.xml"/><Relationship Id="rId161" Type="http://schemas.openxmlformats.org/officeDocument/2006/relationships/slide" Target="slides/slide155.xml"/><Relationship Id="rId162" Type="http://schemas.openxmlformats.org/officeDocument/2006/relationships/slide" Target="slides/slide156.xml"/><Relationship Id="rId163" Type="http://schemas.openxmlformats.org/officeDocument/2006/relationships/slide" Target="slides/slide157.xml"/><Relationship Id="rId164" Type="http://schemas.openxmlformats.org/officeDocument/2006/relationships/slide" Target="slides/slide158.xml"/><Relationship Id="rId165" Type="http://schemas.openxmlformats.org/officeDocument/2006/relationships/slide" Target="slides/slide159.xml"/><Relationship Id="rId166" Type="http://schemas.openxmlformats.org/officeDocument/2006/relationships/slide" Target="slides/slide160.xml"/><Relationship Id="rId167" Type="http://schemas.openxmlformats.org/officeDocument/2006/relationships/slide" Target="slides/slide161.xml"/><Relationship Id="rId168" Type="http://schemas.openxmlformats.org/officeDocument/2006/relationships/slide" Target="slides/slide162.xml"/><Relationship Id="rId169" Type="http://schemas.openxmlformats.org/officeDocument/2006/relationships/slide" Target="slides/slide163.xml"/><Relationship Id="rId170" Type="http://schemas.openxmlformats.org/officeDocument/2006/relationships/slide" Target="slides/slide164.xml"/><Relationship Id="rId171" Type="http://schemas.openxmlformats.org/officeDocument/2006/relationships/slide" Target="slides/slide165.xml"/><Relationship Id="rId172" Type="http://schemas.openxmlformats.org/officeDocument/2006/relationships/slide" Target="slides/slide166.xml"/><Relationship Id="rId173" Type="http://schemas.openxmlformats.org/officeDocument/2006/relationships/slide" Target="slides/slide167.xml"/><Relationship Id="rId174" Type="http://schemas.openxmlformats.org/officeDocument/2006/relationships/slide" Target="slides/slide168.xml"/><Relationship Id="rId175" Type="http://schemas.openxmlformats.org/officeDocument/2006/relationships/slide" Target="slides/slide169.xml"/><Relationship Id="rId176" Type="http://schemas.openxmlformats.org/officeDocument/2006/relationships/slide" Target="slides/slide170.xml"/><Relationship Id="rId177" Type="http://schemas.openxmlformats.org/officeDocument/2006/relationships/slide" Target="slides/slide171.xml"/><Relationship Id="rId178" Type="http://schemas.openxmlformats.org/officeDocument/2006/relationships/slide" Target="slides/slide172.xml"/><Relationship Id="rId179" Type="http://schemas.openxmlformats.org/officeDocument/2006/relationships/slide" Target="slides/slide173.xml"/><Relationship Id="rId180" Type="http://schemas.openxmlformats.org/officeDocument/2006/relationships/slide" Target="slides/slide174.xml"/><Relationship Id="rId181" Type="http://schemas.openxmlformats.org/officeDocument/2006/relationships/slide" Target="slides/slide175.xml"/><Relationship Id="rId182" Type="http://schemas.openxmlformats.org/officeDocument/2006/relationships/slide" Target="slides/slide176.xml"/><Relationship Id="rId183" Type="http://schemas.openxmlformats.org/officeDocument/2006/relationships/slide" Target="slides/slide177.xml"/><Relationship Id="rId184" Type="http://schemas.openxmlformats.org/officeDocument/2006/relationships/slide" Target="slides/slide178.xml"/><Relationship Id="rId185" Type="http://schemas.openxmlformats.org/officeDocument/2006/relationships/slide" Target="slides/slide179.xml"/><Relationship Id="rId186" Type="http://schemas.openxmlformats.org/officeDocument/2006/relationships/slide" Target="slides/slide180.xml"/><Relationship Id="rId187" Type="http://schemas.openxmlformats.org/officeDocument/2006/relationships/slide" Target="slides/slide181.xml"/><Relationship Id="rId188" Type="http://schemas.openxmlformats.org/officeDocument/2006/relationships/slide" Target="slides/slide182.xml"/><Relationship Id="rId189" Type="http://schemas.openxmlformats.org/officeDocument/2006/relationships/slide" Target="slides/slide183.xml"/><Relationship Id="rId190" Type="http://schemas.openxmlformats.org/officeDocument/2006/relationships/slide" Target="slides/slide184.xml"/><Relationship Id="rId191" Type="http://schemas.openxmlformats.org/officeDocument/2006/relationships/slide" Target="slides/slide185.xml"/><Relationship Id="rId192" Type="http://schemas.openxmlformats.org/officeDocument/2006/relationships/slide" Target="slides/slide186.xml"/><Relationship Id="rId193" Type="http://schemas.openxmlformats.org/officeDocument/2006/relationships/slide" Target="slides/slide187.xml"/><Relationship Id="rId194" Type="http://schemas.openxmlformats.org/officeDocument/2006/relationships/slide" Target="slides/slide188.xml"/><Relationship Id="rId195" Type="http://schemas.openxmlformats.org/officeDocument/2006/relationships/slide" Target="slides/slide189.xml"/><Relationship Id="rId196" Type="http://schemas.openxmlformats.org/officeDocument/2006/relationships/slide" Target="slides/slide190.xml"/><Relationship Id="rId197" Type="http://schemas.openxmlformats.org/officeDocument/2006/relationships/slide" Target="slides/slide191.xml"/><Relationship Id="rId198" Type="http://schemas.openxmlformats.org/officeDocument/2006/relationships/slide" Target="slides/slide192.xml"/><Relationship Id="rId199" Type="http://schemas.openxmlformats.org/officeDocument/2006/relationships/slide" Target="slides/slide193.xml"/><Relationship Id="rId200" Type="http://schemas.openxmlformats.org/officeDocument/2006/relationships/slide" Target="slides/slide194.xml"/><Relationship Id="rId201" Type="http://schemas.openxmlformats.org/officeDocument/2006/relationships/slide" Target="slides/slide195.xml"/><Relationship Id="rId202" Type="http://schemas.openxmlformats.org/officeDocument/2006/relationships/slide" Target="slides/slide196.xml"/><Relationship Id="rId203" Type="http://schemas.openxmlformats.org/officeDocument/2006/relationships/slide" Target="slides/slide197.xml"/><Relationship Id="rId204" Type="http://schemas.openxmlformats.org/officeDocument/2006/relationships/slide" Target="slides/slide198.xml"/><Relationship Id="rId205" Type="http://schemas.openxmlformats.org/officeDocument/2006/relationships/slide" Target="slides/slide199.xml"/><Relationship Id="rId206" Type="http://schemas.openxmlformats.org/officeDocument/2006/relationships/slide" Target="slides/slide200.xml"/><Relationship Id="rId207" Type="http://schemas.openxmlformats.org/officeDocument/2006/relationships/slide" Target="slides/slide201.xml"/><Relationship Id="rId208" Type="http://schemas.openxmlformats.org/officeDocument/2006/relationships/slide" Target="slides/slide202.xml"/><Relationship Id="rId209" Type="http://schemas.openxmlformats.org/officeDocument/2006/relationships/slide" Target="slides/slide203.xml"/><Relationship Id="rId210" Type="http://schemas.openxmlformats.org/officeDocument/2006/relationships/slide" Target="slides/slide204.xml"/><Relationship Id="rId211" Type="http://schemas.openxmlformats.org/officeDocument/2006/relationships/slide" Target="slides/slide205.xml"/><Relationship Id="rId212" Type="http://schemas.openxmlformats.org/officeDocument/2006/relationships/slide" Target="slides/slide206.xml"/><Relationship Id="rId213" Type="http://schemas.openxmlformats.org/officeDocument/2006/relationships/slide" Target="slides/slide207.xml"/><Relationship Id="rId214" Type="http://schemas.openxmlformats.org/officeDocument/2006/relationships/slide" Target="slides/slide208.xml"/><Relationship Id="rId215" Type="http://schemas.openxmlformats.org/officeDocument/2006/relationships/slide" Target="slides/slide209.xml"/><Relationship Id="rId216" Type="http://schemas.openxmlformats.org/officeDocument/2006/relationships/slide" Target="slides/slide210.xml"/><Relationship Id="rId217" Type="http://schemas.openxmlformats.org/officeDocument/2006/relationships/slide" Target="slides/slide211.xml"/><Relationship Id="rId218" Type="http://schemas.openxmlformats.org/officeDocument/2006/relationships/slide" Target="slides/slide212.xml"/><Relationship Id="rId219" Type="http://schemas.openxmlformats.org/officeDocument/2006/relationships/slide" Target="slides/slide213.xml"/><Relationship Id="rId220" Type="http://schemas.openxmlformats.org/officeDocument/2006/relationships/slide" Target="slides/slide214.xml"/><Relationship Id="rId221" Type="http://schemas.openxmlformats.org/officeDocument/2006/relationships/slide" Target="slides/slide215.xml"/><Relationship Id="rId222" Type="http://schemas.openxmlformats.org/officeDocument/2006/relationships/slide" Target="slides/slide216.xml"/><Relationship Id="rId223" Type="http://schemas.openxmlformats.org/officeDocument/2006/relationships/slide" Target="slides/slide217.xml"/><Relationship Id="rId224" Type="http://schemas.openxmlformats.org/officeDocument/2006/relationships/slide" Target="slides/slide218.xml"/><Relationship Id="rId225" Type="http://schemas.openxmlformats.org/officeDocument/2006/relationships/slide" Target="slides/slide219.xml"/><Relationship Id="rId226" Type="http://schemas.openxmlformats.org/officeDocument/2006/relationships/slide" Target="slides/slide220.xml"/><Relationship Id="rId227" Type="http://schemas.openxmlformats.org/officeDocument/2006/relationships/slide" Target="slides/slide221.xml"/><Relationship Id="rId228" Type="http://schemas.openxmlformats.org/officeDocument/2006/relationships/slide" Target="slides/slide222.xml"/><Relationship Id="rId229" Type="http://schemas.openxmlformats.org/officeDocument/2006/relationships/slide" Target="slides/slide223.xml"/><Relationship Id="rId230" Type="http://schemas.openxmlformats.org/officeDocument/2006/relationships/slide" Target="slides/slide224.xml"/><Relationship Id="rId231" Type="http://schemas.openxmlformats.org/officeDocument/2006/relationships/slide" Target="slides/slide225.xml"/><Relationship Id="rId232" Type="http://schemas.openxmlformats.org/officeDocument/2006/relationships/slide" Target="slides/slide226.xml"/><Relationship Id="rId233" Type="http://schemas.openxmlformats.org/officeDocument/2006/relationships/slide" Target="slides/slide227.xml"/><Relationship Id="rId234" Type="http://schemas.openxmlformats.org/officeDocument/2006/relationships/slide" Target="slides/slide228.xml"/><Relationship Id="rId235" Type="http://schemas.openxmlformats.org/officeDocument/2006/relationships/slide" Target="slides/slide229.xml"/><Relationship Id="rId236" Type="http://schemas.openxmlformats.org/officeDocument/2006/relationships/slide" Target="slides/slide230.xml"/><Relationship Id="rId237" Type="http://schemas.openxmlformats.org/officeDocument/2006/relationships/slide" Target="slides/slide231.xml"/><Relationship Id="rId238" Type="http://schemas.openxmlformats.org/officeDocument/2006/relationships/slide" Target="slides/slide232.xml"/><Relationship Id="rId239" Type="http://schemas.openxmlformats.org/officeDocument/2006/relationships/slide" Target="slides/slide233.xml"/><Relationship Id="rId240" Type="http://schemas.openxmlformats.org/officeDocument/2006/relationships/slide" Target="slides/slide234.xml"/><Relationship Id="rId241" Type="http://schemas.openxmlformats.org/officeDocument/2006/relationships/slide" Target="slides/slide235.xml"/><Relationship Id="rId242" Type="http://schemas.openxmlformats.org/officeDocument/2006/relationships/slide" Target="slides/slide236.xml"/><Relationship Id="rId243" Type="http://schemas.openxmlformats.org/officeDocument/2006/relationships/slide" Target="slides/slide237.xml"/><Relationship Id="rId244" Type="http://schemas.openxmlformats.org/officeDocument/2006/relationships/slide" Target="slides/slide238.xml"/><Relationship Id="rId245" Type="http://schemas.openxmlformats.org/officeDocument/2006/relationships/slide" Target="slides/slide239.xml"/><Relationship Id="rId246" Type="http://schemas.openxmlformats.org/officeDocument/2006/relationships/slide" Target="slides/slide240.xml"/><Relationship Id="rId247" Type="http://schemas.openxmlformats.org/officeDocument/2006/relationships/slide" Target="slides/slide241.xml"/><Relationship Id="rId248" Type="http://schemas.openxmlformats.org/officeDocument/2006/relationships/slide" Target="slides/slide242.xml"/><Relationship Id="rId249" Type="http://schemas.openxmlformats.org/officeDocument/2006/relationships/slide" Target="slides/slide243.xml"/><Relationship Id="rId250" Type="http://schemas.openxmlformats.org/officeDocument/2006/relationships/slide" Target="slides/slide244.xml"/><Relationship Id="rId251" Type="http://schemas.openxmlformats.org/officeDocument/2006/relationships/slide" Target="slides/slide245.xml"/><Relationship Id="rId252" Type="http://schemas.openxmlformats.org/officeDocument/2006/relationships/slide" Target="slides/slide246.xml"/><Relationship Id="rId253" Type="http://schemas.openxmlformats.org/officeDocument/2006/relationships/slide" Target="slides/slide247.xml"/><Relationship Id="rId254" Type="http://schemas.openxmlformats.org/officeDocument/2006/relationships/slide" Target="slides/slide248.xml"/><Relationship Id="rId255" Type="http://schemas.openxmlformats.org/officeDocument/2006/relationships/slide" Target="slides/slide249.xml"/><Relationship Id="rId256" Type="http://schemas.openxmlformats.org/officeDocument/2006/relationships/slide" Target="slides/slide250.xml"/><Relationship Id="rId257" Type="http://schemas.openxmlformats.org/officeDocument/2006/relationships/slide" Target="slides/slide251.xml"/><Relationship Id="rId258" Type="http://schemas.openxmlformats.org/officeDocument/2006/relationships/slide" Target="slides/slide252.xml"/><Relationship Id="rId259" Type="http://schemas.openxmlformats.org/officeDocument/2006/relationships/slide" Target="slides/slide253.xml"/><Relationship Id="rId260" Type="http://schemas.openxmlformats.org/officeDocument/2006/relationships/slide" Target="slides/slide254.xml"/><Relationship Id="rId261" Type="http://schemas.openxmlformats.org/officeDocument/2006/relationships/slide" Target="slides/slide255.xml"/><Relationship Id="rId262" Type="http://schemas.openxmlformats.org/officeDocument/2006/relationships/slide" Target="slides/slide256.xml"/><Relationship Id="rId263" Type="http://schemas.openxmlformats.org/officeDocument/2006/relationships/slide" Target="slides/slide257.xml"/><Relationship Id="rId264" Type="http://schemas.openxmlformats.org/officeDocument/2006/relationships/slide" Target="slides/slide258.xml"/><Relationship Id="rId265" Type="http://schemas.openxmlformats.org/officeDocument/2006/relationships/slide" Target="slides/slide259.xml"/><Relationship Id="rId266" Type="http://schemas.openxmlformats.org/officeDocument/2006/relationships/slide" Target="slides/slide260.xml"/><Relationship Id="rId267" Type="http://schemas.openxmlformats.org/officeDocument/2006/relationships/slide" Target="slides/slide261.xml"/><Relationship Id="rId268" Type="http://schemas.openxmlformats.org/officeDocument/2006/relationships/slide" Target="slides/slide262.xml"/><Relationship Id="rId269" Type="http://schemas.openxmlformats.org/officeDocument/2006/relationships/slide" Target="slides/slide263.xml"/><Relationship Id="rId270" Type="http://schemas.openxmlformats.org/officeDocument/2006/relationships/slide" Target="slides/slide264.xml"/><Relationship Id="rId271" Type="http://schemas.openxmlformats.org/officeDocument/2006/relationships/slide" Target="slides/slide265.xml"/><Relationship Id="rId272" Type="http://schemas.openxmlformats.org/officeDocument/2006/relationships/slide" Target="slides/slide266.xml"/><Relationship Id="rId273" Type="http://schemas.openxmlformats.org/officeDocument/2006/relationships/slide" Target="slides/slide267.xml"/><Relationship Id="rId274" Type="http://schemas.openxmlformats.org/officeDocument/2006/relationships/slide" Target="slides/slide268.xml"/><Relationship Id="rId275" Type="http://schemas.openxmlformats.org/officeDocument/2006/relationships/slide" Target="slides/slide269.xml"/><Relationship Id="rId276" Type="http://schemas.openxmlformats.org/officeDocument/2006/relationships/slide" Target="slides/slide270.xml"/><Relationship Id="rId277" Type="http://schemas.openxmlformats.org/officeDocument/2006/relationships/slide" Target="slides/slide271.xml"/><Relationship Id="rId278" Type="http://schemas.openxmlformats.org/officeDocument/2006/relationships/slide" Target="slides/slide272.xml"/><Relationship Id="rId279" Type="http://schemas.openxmlformats.org/officeDocument/2006/relationships/slide" Target="slides/slide273.xml"/><Relationship Id="rId280" Type="http://schemas.openxmlformats.org/officeDocument/2006/relationships/slide" Target="slides/slide274.xml"/><Relationship Id="rId281" Type="http://schemas.openxmlformats.org/officeDocument/2006/relationships/slide" Target="slides/slide275.xml"/><Relationship Id="rId282" Type="http://schemas.openxmlformats.org/officeDocument/2006/relationships/slide" Target="slides/slide276.xml"/><Relationship Id="rId283" Type="http://schemas.openxmlformats.org/officeDocument/2006/relationships/slide" Target="slides/slide277.xml"/><Relationship Id="rId284" Type="http://schemas.openxmlformats.org/officeDocument/2006/relationships/slide" Target="slides/slide278.xml"/><Relationship Id="rId285" Type="http://schemas.openxmlformats.org/officeDocument/2006/relationships/slide" Target="slides/slide279.xml"/><Relationship Id="rId286" Type="http://schemas.openxmlformats.org/officeDocument/2006/relationships/slide" Target="slides/slide280.xml"/><Relationship Id="rId287" Type="http://schemas.openxmlformats.org/officeDocument/2006/relationships/slide" Target="slides/slide281.xml"/><Relationship Id="rId288" Type="http://schemas.openxmlformats.org/officeDocument/2006/relationships/slide" Target="slides/slide282.xml"/><Relationship Id="rId289" Type="http://schemas.openxmlformats.org/officeDocument/2006/relationships/slide" Target="slides/slide283.xml"/><Relationship Id="rId290" Type="http://schemas.openxmlformats.org/officeDocument/2006/relationships/slide" Target="slides/slide284.xml"/><Relationship Id="rId291" Type="http://schemas.openxmlformats.org/officeDocument/2006/relationships/slide" Target="slides/slide285.xml"/><Relationship Id="rId292" Type="http://schemas.openxmlformats.org/officeDocument/2006/relationships/slide" Target="slides/slide286.xml"/><Relationship Id="rId293" Type="http://schemas.openxmlformats.org/officeDocument/2006/relationships/slide" Target="slides/slide287.xml"/><Relationship Id="rId294" Type="http://schemas.openxmlformats.org/officeDocument/2006/relationships/slide" Target="slides/slide288.xml"/><Relationship Id="rId295" Type="http://schemas.openxmlformats.org/officeDocument/2006/relationships/slide" Target="slides/slide289.xml"/><Relationship Id="rId296" Type="http://schemas.openxmlformats.org/officeDocument/2006/relationships/slide" Target="slides/slide290.xml"/><Relationship Id="rId297" Type="http://schemas.openxmlformats.org/officeDocument/2006/relationships/slide" Target="slides/slide291.xml"/><Relationship Id="rId298" Type="http://schemas.openxmlformats.org/officeDocument/2006/relationships/slide" Target="slides/slide292.xml"/><Relationship Id="rId299" Type="http://schemas.openxmlformats.org/officeDocument/2006/relationships/slide" Target="slides/slide293.xml"/><Relationship Id="rId300" Type="http://schemas.openxmlformats.org/officeDocument/2006/relationships/slide" Target="slides/slide294.xml"/><Relationship Id="rId301" Type="http://schemas.openxmlformats.org/officeDocument/2006/relationships/slide" Target="slides/slide295.xml"/><Relationship Id="rId302" Type="http://schemas.openxmlformats.org/officeDocument/2006/relationships/slide" Target="slides/slide296.xml"/><Relationship Id="rId303" Type="http://schemas.openxmlformats.org/officeDocument/2006/relationships/slide" Target="slides/slide297.xml"/><Relationship Id="rId304" Type="http://schemas.openxmlformats.org/officeDocument/2006/relationships/slide" Target="slides/slide298.xml"/><Relationship Id="rId305" Type="http://schemas.openxmlformats.org/officeDocument/2006/relationships/slide" Target="slides/slide299.xml"/><Relationship Id="rId306" Type="http://schemas.openxmlformats.org/officeDocument/2006/relationships/slide" Target="slides/slide300.xml"/><Relationship Id="rId307" Type="http://schemas.openxmlformats.org/officeDocument/2006/relationships/slide" Target="slides/slide301.xml"/><Relationship Id="rId308" Type="http://schemas.openxmlformats.org/officeDocument/2006/relationships/slide" Target="slides/slide302.xml"/><Relationship Id="rId309" Type="http://schemas.openxmlformats.org/officeDocument/2006/relationships/slide" Target="slides/slide303.xml"/><Relationship Id="rId310" Type="http://schemas.openxmlformats.org/officeDocument/2006/relationships/slide" Target="slides/slide304.xml"/><Relationship Id="rId311" Type="http://schemas.openxmlformats.org/officeDocument/2006/relationships/slide" Target="slides/slide305.xml"/><Relationship Id="rId312" Type="http://schemas.openxmlformats.org/officeDocument/2006/relationships/slide" Target="slides/slide306.xml"/><Relationship Id="rId313" Type="http://schemas.openxmlformats.org/officeDocument/2006/relationships/slide" Target="slides/slide307.xml"/><Relationship Id="rId314" Type="http://schemas.openxmlformats.org/officeDocument/2006/relationships/slide" Target="slides/slide308.xml"/><Relationship Id="rId315" Type="http://schemas.openxmlformats.org/officeDocument/2006/relationships/slide" Target="slides/slide309.xml"/><Relationship Id="rId316" Type="http://schemas.openxmlformats.org/officeDocument/2006/relationships/slide" Target="slides/slide310.xml"/><Relationship Id="rId317" Type="http://schemas.openxmlformats.org/officeDocument/2006/relationships/slide" Target="slides/slide311.xml"/><Relationship Id="rId318" Type="http://schemas.openxmlformats.org/officeDocument/2006/relationships/slide" Target="slides/slide312.xml"/><Relationship Id="rId319" Type="http://schemas.openxmlformats.org/officeDocument/2006/relationships/slide" Target="slides/slide313.xml"/><Relationship Id="rId320" Type="http://schemas.openxmlformats.org/officeDocument/2006/relationships/slide" Target="slides/slide314.xml"/><Relationship Id="rId321" Type="http://schemas.openxmlformats.org/officeDocument/2006/relationships/slide" Target="slides/slide315.xml"/><Relationship Id="rId322" Type="http://schemas.openxmlformats.org/officeDocument/2006/relationships/slide" Target="slides/slide316.xml"/><Relationship Id="rId323" Type="http://schemas.openxmlformats.org/officeDocument/2006/relationships/slide" Target="slides/slide317.xml"/><Relationship Id="rId324" Type="http://schemas.openxmlformats.org/officeDocument/2006/relationships/slide" Target="slides/slide318.xml"/><Relationship Id="rId325" Type="http://schemas.openxmlformats.org/officeDocument/2006/relationships/slide" Target="slides/slide319.xml"/><Relationship Id="rId326" Type="http://schemas.openxmlformats.org/officeDocument/2006/relationships/slide" Target="slides/slide320.xml"/><Relationship Id="rId327" Type="http://schemas.openxmlformats.org/officeDocument/2006/relationships/slide" Target="slides/slide321.xml"/><Relationship Id="rId328" Type="http://schemas.openxmlformats.org/officeDocument/2006/relationships/slide" Target="slides/slide322.xml"/><Relationship Id="rId329" Type="http://schemas.openxmlformats.org/officeDocument/2006/relationships/slide" Target="slides/slide323.xml"/><Relationship Id="rId330" Type="http://schemas.openxmlformats.org/officeDocument/2006/relationships/slide" Target="slides/slide324.xml"/><Relationship Id="rId331" Type="http://schemas.openxmlformats.org/officeDocument/2006/relationships/slide" Target="slides/slide325.xml"/><Relationship Id="rId332" Type="http://schemas.openxmlformats.org/officeDocument/2006/relationships/slide" Target="slides/slide326.xml"/><Relationship Id="rId333" Type="http://schemas.openxmlformats.org/officeDocument/2006/relationships/slide" Target="slides/slide327.xml"/><Relationship Id="rId334" Type="http://schemas.openxmlformats.org/officeDocument/2006/relationships/slide" Target="slides/slide328.xml"/><Relationship Id="rId335" Type="http://schemas.openxmlformats.org/officeDocument/2006/relationships/slide" Target="slides/slide329.xml"/><Relationship Id="rId336" Type="http://schemas.openxmlformats.org/officeDocument/2006/relationships/slide" Target="slides/slide330.xml"/><Relationship Id="rId337" Type="http://schemas.openxmlformats.org/officeDocument/2006/relationships/slide" Target="slides/slide331.xml"/><Relationship Id="rId338" Type="http://schemas.openxmlformats.org/officeDocument/2006/relationships/slide" Target="slides/slide332.xml"/><Relationship Id="rId339" Type="http://schemas.openxmlformats.org/officeDocument/2006/relationships/slide" Target="slides/slide333.xml"/><Relationship Id="rId340" Type="http://schemas.openxmlformats.org/officeDocument/2006/relationships/slide" Target="slides/slide334.xml"/><Relationship Id="rId341" Type="http://schemas.openxmlformats.org/officeDocument/2006/relationships/slide" Target="slides/slide335.xml"/><Relationship Id="rId342" Type="http://schemas.openxmlformats.org/officeDocument/2006/relationships/slide" Target="slides/slide336.xml"/><Relationship Id="rId343" Type="http://schemas.openxmlformats.org/officeDocument/2006/relationships/slide" Target="slides/slide337.xml"/><Relationship Id="rId344" Type="http://schemas.openxmlformats.org/officeDocument/2006/relationships/slide" Target="slides/slide338.xml"/><Relationship Id="rId345" Type="http://schemas.openxmlformats.org/officeDocument/2006/relationships/slide" Target="slides/slide339.xml"/><Relationship Id="rId346" Type="http://schemas.openxmlformats.org/officeDocument/2006/relationships/slide" Target="slides/slide340.xml"/><Relationship Id="rId347" Type="http://schemas.openxmlformats.org/officeDocument/2006/relationships/slide" Target="slides/slide341.xml"/><Relationship Id="rId348" Type="http://schemas.openxmlformats.org/officeDocument/2006/relationships/slide" Target="slides/slide342.xml"/><Relationship Id="rId349" Type="http://schemas.openxmlformats.org/officeDocument/2006/relationships/slide" Target="slides/slide343.xml"/><Relationship Id="rId350" Type="http://schemas.openxmlformats.org/officeDocument/2006/relationships/slide" Target="slides/slide344.xml"/><Relationship Id="rId351" Type="http://schemas.openxmlformats.org/officeDocument/2006/relationships/slide" Target="slides/slide345.xml"/><Relationship Id="rId352" Type="http://schemas.openxmlformats.org/officeDocument/2006/relationships/slide" Target="slides/slide346.xml"/><Relationship Id="rId353" Type="http://schemas.openxmlformats.org/officeDocument/2006/relationships/slide" Target="slides/slide347.xml"/><Relationship Id="rId354" Type="http://schemas.openxmlformats.org/officeDocument/2006/relationships/slide" Target="slides/slide348.xml"/><Relationship Id="rId355" Type="http://schemas.openxmlformats.org/officeDocument/2006/relationships/slide" Target="slides/slide349.xml"/><Relationship Id="rId356" Type="http://schemas.openxmlformats.org/officeDocument/2006/relationships/slide" Target="slides/slide350.xml"/><Relationship Id="rId357" Type="http://schemas.openxmlformats.org/officeDocument/2006/relationships/slide" Target="slides/slide351.xml"/><Relationship Id="rId358" Type="http://schemas.openxmlformats.org/officeDocument/2006/relationships/slide" Target="slides/slide352.xml"/><Relationship Id="rId359" Type="http://schemas.openxmlformats.org/officeDocument/2006/relationships/slide" Target="slides/slide353.xml"/><Relationship Id="rId360" Type="http://schemas.openxmlformats.org/officeDocument/2006/relationships/slide" Target="slides/slide354.xml"/><Relationship Id="rId361" Type="http://schemas.openxmlformats.org/officeDocument/2006/relationships/slide" Target="slides/slide355.xml"/><Relationship Id="rId362" Type="http://schemas.openxmlformats.org/officeDocument/2006/relationships/slide" Target="slides/slide356.xml"/><Relationship Id="rId363" Type="http://schemas.openxmlformats.org/officeDocument/2006/relationships/slide" Target="slides/slide357.xml"/><Relationship Id="rId364" Type="http://schemas.openxmlformats.org/officeDocument/2006/relationships/slide" Target="slides/slide358.xml"/><Relationship Id="rId365" Type="http://schemas.openxmlformats.org/officeDocument/2006/relationships/slide" Target="slides/slide359.xml"/><Relationship Id="rId366" Type="http://schemas.openxmlformats.org/officeDocument/2006/relationships/slide" Target="slides/slide360.xml"/><Relationship Id="rId367" Type="http://schemas.openxmlformats.org/officeDocument/2006/relationships/slide" Target="slides/slide361.xml"/><Relationship Id="rId368" Type="http://schemas.openxmlformats.org/officeDocument/2006/relationships/slide" Target="slides/slide362.xml"/><Relationship Id="rId369" Type="http://schemas.openxmlformats.org/officeDocument/2006/relationships/slide" Target="slides/slide363.xml"/><Relationship Id="rId370" Type="http://schemas.openxmlformats.org/officeDocument/2006/relationships/slide" Target="slides/slide364.xml"/><Relationship Id="rId371" Type="http://schemas.openxmlformats.org/officeDocument/2006/relationships/slide" Target="slides/slide365.xml"/><Relationship Id="rId372" Type="http://schemas.openxmlformats.org/officeDocument/2006/relationships/slide" Target="slides/slide366.xml"/><Relationship Id="rId373" Type="http://schemas.openxmlformats.org/officeDocument/2006/relationships/slide" Target="slides/slide367.xml"/><Relationship Id="rId374" Type="http://schemas.openxmlformats.org/officeDocument/2006/relationships/slide" Target="slides/slide368.xml"/><Relationship Id="rId375" Type="http://schemas.openxmlformats.org/officeDocument/2006/relationships/slide" Target="slides/slide369.xml"/><Relationship Id="rId376" Type="http://schemas.openxmlformats.org/officeDocument/2006/relationships/slide" Target="slides/slide370.xml"/><Relationship Id="rId377" Type="http://schemas.openxmlformats.org/officeDocument/2006/relationships/slide" Target="slides/slide371.xml"/><Relationship Id="rId378" Type="http://schemas.openxmlformats.org/officeDocument/2006/relationships/slide" Target="slides/slide372.xml"/><Relationship Id="rId379" Type="http://schemas.openxmlformats.org/officeDocument/2006/relationships/slide" Target="slides/slide373.xml"/><Relationship Id="rId380" Type="http://schemas.openxmlformats.org/officeDocument/2006/relationships/slide" Target="slides/slide374.xml"/><Relationship Id="rId381" Type="http://schemas.openxmlformats.org/officeDocument/2006/relationships/slide" Target="slides/slide375.xml"/><Relationship Id="rId382" Type="http://schemas.openxmlformats.org/officeDocument/2006/relationships/slide" Target="slides/slide376.xml"/><Relationship Id="rId383" Type="http://schemas.openxmlformats.org/officeDocument/2006/relationships/slide" Target="slides/slide377.xml"/><Relationship Id="rId384" Type="http://schemas.openxmlformats.org/officeDocument/2006/relationships/slide" Target="slides/slide378.xml"/><Relationship Id="rId385" Type="http://schemas.openxmlformats.org/officeDocument/2006/relationships/slide" Target="slides/slide379.xml"/><Relationship Id="rId386" Type="http://schemas.openxmlformats.org/officeDocument/2006/relationships/slide" Target="slides/slide380.xml"/><Relationship Id="rId387" Type="http://schemas.openxmlformats.org/officeDocument/2006/relationships/slide" Target="slides/slide381.xml"/><Relationship Id="rId388" Type="http://schemas.openxmlformats.org/officeDocument/2006/relationships/slide" Target="slides/slide382.xml"/><Relationship Id="rId389" Type="http://schemas.openxmlformats.org/officeDocument/2006/relationships/slide" Target="slides/slide383.xml"/><Relationship Id="rId390" Type="http://schemas.openxmlformats.org/officeDocument/2006/relationships/slide" Target="slides/slide384.xml"/><Relationship Id="rId391" Type="http://schemas.openxmlformats.org/officeDocument/2006/relationships/slide" Target="slides/slide385.xml"/><Relationship Id="rId392" Type="http://schemas.openxmlformats.org/officeDocument/2006/relationships/slide" Target="slides/slide386.xml"/><Relationship Id="rId393" Type="http://schemas.openxmlformats.org/officeDocument/2006/relationships/slide" Target="slides/slide387.xml"/><Relationship Id="rId394" Type="http://schemas.openxmlformats.org/officeDocument/2006/relationships/slide" Target="slides/slide388.xml"/><Relationship Id="rId395" Type="http://schemas.openxmlformats.org/officeDocument/2006/relationships/slide" Target="slides/slide389.xml"/><Relationship Id="rId396" Type="http://schemas.openxmlformats.org/officeDocument/2006/relationships/slide" Target="slides/slide390.xml"/><Relationship Id="rId397" Type="http://schemas.openxmlformats.org/officeDocument/2006/relationships/slide" Target="slides/slide391.xml"/><Relationship Id="rId398" Type="http://schemas.openxmlformats.org/officeDocument/2006/relationships/slide" Target="slides/slide392.xml"/><Relationship Id="rId399" Type="http://schemas.openxmlformats.org/officeDocument/2006/relationships/slide" Target="slides/slide393.xml"/><Relationship Id="rId400" Type="http://schemas.openxmlformats.org/officeDocument/2006/relationships/slide" Target="slides/slide394.xml"/><Relationship Id="rId401" Type="http://schemas.openxmlformats.org/officeDocument/2006/relationships/slide" Target="slides/slide395.xml"/><Relationship Id="rId402" Type="http://schemas.openxmlformats.org/officeDocument/2006/relationships/slide" Target="slides/slide396.xml"/><Relationship Id="rId403" Type="http://schemas.openxmlformats.org/officeDocument/2006/relationships/slide" Target="slides/slide397.xml"/><Relationship Id="rId404" Type="http://schemas.openxmlformats.org/officeDocument/2006/relationships/slide" Target="slides/slide398.xml"/><Relationship Id="rId405" Type="http://schemas.openxmlformats.org/officeDocument/2006/relationships/slide" Target="slides/slide399.xml"/><Relationship Id="rId406" Type="http://schemas.openxmlformats.org/officeDocument/2006/relationships/slide" Target="slides/slide400.xml"/><Relationship Id="rId407" Type="http://schemas.openxmlformats.org/officeDocument/2006/relationships/slide" Target="slides/slide401.xml"/><Relationship Id="rId408" Type="http://schemas.openxmlformats.org/officeDocument/2006/relationships/slide" Target="slides/slide402.xml"/><Relationship Id="rId409" Type="http://schemas.openxmlformats.org/officeDocument/2006/relationships/slide" Target="slides/slide403.xml"/><Relationship Id="rId410" Type="http://schemas.openxmlformats.org/officeDocument/2006/relationships/slide" Target="slides/slide404.xml"/><Relationship Id="rId411" Type="http://schemas.openxmlformats.org/officeDocument/2006/relationships/slide" Target="slides/slide405.xml"/><Relationship Id="rId412" Type="http://schemas.openxmlformats.org/officeDocument/2006/relationships/slide" Target="slides/slide406.xml"/><Relationship Id="rId413" Type="http://schemas.openxmlformats.org/officeDocument/2006/relationships/slide" Target="slides/slide407.xml"/><Relationship Id="rId414" Type="http://schemas.openxmlformats.org/officeDocument/2006/relationships/slide" Target="slides/slide408.xml"/><Relationship Id="rId415" Type="http://schemas.openxmlformats.org/officeDocument/2006/relationships/slide" Target="slides/slide409.xml"/><Relationship Id="rId416" Type="http://schemas.openxmlformats.org/officeDocument/2006/relationships/slide" Target="slides/slide410.xml"/><Relationship Id="rId417" Type="http://schemas.openxmlformats.org/officeDocument/2006/relationships/slide" Target="slides/slide411.xml"/><Relationship Id="rId418" Type="http://schemas.openxmlformats.org/officeDocument/2006/relationships/slide" Target="slides/slide412.xml"/><Relationship Id="rId419" Type="http://schemas.openxmlformats.org/officeDocument/2006/relationships/slide" Target="slides/slide413.xml"/><Relationship Id="rId420" Type="http://schemas.openxmlformats.org/officeDocument/2006/relationships/slide" Target="slides/slide414.xml"/><Relationship Id="rId421" Type="http://schemas.openxmlformats.org/officeDocument/2006/relationships/slide" Target="slides/slide415.xml"/><Relationship Id="rId422" Type="http://schemas.openxmlformats.org/officeDocument/2006/relationships/slide" Target="slides/slide416.xml"/><Relationship Id="rId423" Type="http://schemas.openxmlformats.org/officeDocument/2006/relationships/slide" Target="slides/slide417.xml"/><Relationship Id="rId424" Type="http://schemas.openxmlformats.org/officeDocument/2006/relationships/slide" Target="slides/slide418.xml"/><Relationship Id="rId425" Type="http://schemas.openxmlformats.org/officeDocument/2006/relationships/slide" Target="slides/slide419.xml"/><Relationship Id="rId426" Type="http://schemas.openxmlformats.org/officeDocument/2006/relationships/slide" Target="slides/slide420.xml"/><Relationship Id="rId427" Type="http://schemas.openxmlformats.org/officeDocument/2006/relationships/slide" Target="slides/slide421.xml"/><Relationship Id="rId428" Type="http://schemas.openxmlformats.org/officeDocument/2006/relationships/slide" Target="slides/slide422.xml"/><Relationship Id="rId429" Type="http://schemas.openxmlformats.org/officeDocument/2006/relationships/slide" Target="slides/slide423.xml"/><Relationship Id="rId430" Type="http://schemas.openxmlformats.org/officeDocument/2006/relationships/slide" Target="slides/slide424.xml"/><Relationship Id="rId431" Type="http://schemas.openxmlformats.org/officeDocument/2006/relationships/slide" Target="slides/slide425.xml"/><Relationship Id="rId432" Type="http://schemas.openxmlformats.org/officeDocument/2006/relationships/slide" Target="slides/slide426.xml"/><Relationship Id="rId433" Type="http://schemas.openxmlformats.org/officeDocument/2006/relationships/slide" Target="slides/slide427.xml"/><Relationship Id="rId434" Type="http://schemas.openxmlformats.org/officeDocument/2006/relationships/slide" Target="slides/slide428.xml"/><Relationship Id="rId435" Type="http://schemas.openxmlformats.org/officeDocument/2006/relationships/slide" Target="slides/slide429.xml"/><Relationship Id="rId436" Type="http://schemas.openxmlformats.org/officeDocument/2006/relationships/slide" Target="slides/slide430.xml"/><Relationship Id="rId437" Type="http://schemas.openxmlformats.org/officeDocument/2006/relationships/slide" Target="slides/slide431.xml"/><Relationship Id="rId438" Type="http://schemas.openxmlformats.org/officeDocument/2006/relationships/slide" Target="slides/slide432.xml"/><Relationship Id="rId439" Type="http://schemas.openxmlformats.org/officeDocument/2006/relationships/slide" Target="slides/slide433.xml"/><Relationship Id="rId440" Type="http://schemas.openxmlformats.org/officeDocument/2006/relationships/slide" Target="slides/slide434.xml"/><Relationship Id="rId441" Type="http://schemas.openxmlformats.org/officeDocument/2006/relationships/slide" Target="slides/slide435.xml"/><Relationship Id="rId442" Type="http://schemas.openxmlformats.org/officeDocument/2006/relationships/slide" Target="slides/slide436.xml"/><Relationship Id="rId443" Type="http://schemas.openxmlformats.org/officeDocument/2006/relationships/slide" Target="slides/slide437.xml"/><Relationship Id="rId444" Type="http://schemas.openxmlformats.org/officeDocument/2006/relationships/slide" Target="slides/slide438.xml"/><Relationship Id="rId445" Type="http://schemas.openxmlformats.org/officeDocument/2006/relationships/slide" Target="slides/slide439.xml"/><Relationship Id="rId446" Type="http://schemas.openxmlformats.org/officeDocument/2006/relationships/slide" Target="slides/slide440.xml"/><Relationship Id="rId447" Type="http://schemas.openxmlformats.org/officeDocument/2006/relationships/slide" Target="slides/slide441.xml"/><Relationship Id="rId448" Type="http://schemas.openxmlformats.org/officeDocument/2006/relationships/slide" Target="slides/slide442.xml"/><Relationship Id="rId449" Type="http://schemas.openxmlformats.org/officeDocument/2006/relationships/slide" Target="slides/slide443.xml"/><Relationship Id="rId450" Type="http://schemas.openxmlformats.org/officeDocument/2006/relationships/slide" Target="slides/slide444.xml"/><Relationship Id="rId451" Type="http://schemas.openxmlformats.org/officeDocument/2006/relationships/slide" Target="slides/slide445.xml"/><Relationship Id="rId452" Type="http://schemas.openxmlformats.org/officeDocument/2006/relationships/slide" Target="slides/slide446.xml"/><Relationship Id="rId453" Type="http://schemas.openxmlformats.org/officeDocument/2006/relationships/slide" Target="slides/slide447.xml"/><Relationship Id="rId454" Type="http://schemas.openxmlformats.org/officeDocument/2006/relationships/slide" Target="slides/slide448.xml"/><Relationship Id="rId455" Type="http://schemas.openxmlformats.org/officeDocument/2006/relationships/slide" Target="slides/slide449.xml"/><Relationship Id="rId456" Type="http://schemas.openxmlformats.org/officeDocument/2006/relationships/slide" Target="slides/slide450.xml"/><Relationship Id="rId457" Type="http://schemas.openxmlformats.org/officeDocument/2006/relationships/slide" Target="slides/slide451.xml"/><Relationship Id="rId458" Type="http://schemas.openxmlformats.org/officeDocument/2006/relationships/slide" Target="slides/slide452.xml"/><Relationship Id="rId459" Type="http://schemas.openxmlformats.org/officeDocument/2006/relationships/slide" Target="slides/slide453.xml"/><Relationship Id="rId460" Type="http://schemas.openxmlformats.org/officeDocument/2006/relationships/slide" Target="slides/slide454.xml"/><Relationship Id="rId461" Type="http://schemas.openxmlformats.org/officeDocument/2006/relationships/slide" Target="slides/slide455.xml"/><Relationship Id="rId462" Type="http://schemas.openxmlformats.org/officeDocument/2006/relationships/slide" Target="slides/slide456.xml"/><Relationship Id="rId463" Type="http://schemas.openxmlformats.org/officeDocument/2006/relationships/slide" Target="slides/slide457.xml"/><Relationship Id="rId464" Type="http://schemas.openxmlformats.org/officeDocument/2006/relationships/slide" Target="slides/slide458.xml"/><Relationship Id="rId465" Type="http://schemas.openxmlformats.org/officeDocument/2006/relationships/slide" Target="slides/slide459.xml"/><Relationship Id="rId466" Type="http://schemas.openxmlformats.org/officeDocument/2006/relationships/slide" Target="slides/slide460.xml"/><Relationship Id="rId467" Type="http://schemas.openxmlformats.org/officeDocument/2006/relationships/slide" Target="slides/slide461.xml"/><Relationship Id="rId468" Type="http://schemas.openxmlformats.org/officeDocument/2006/relationships/slide" Target="slides/slide462.xml"/><Relationship Id="rId469" Type="http://schemas.openxmlformats.org/officeDocument/2006/relationships/slide" Target="slides/slide463.xml"/><Relationship Id="rId470" Type="http://schemas.openxmlformats.org/officeDocument/2006/relationships/slide" Target="slides/slide464.xml"/><Relationship Id="rId471" Type="http://schemas.openxmlformats.org/officeDocument/2006/relationships/slide" Target="slides/slide465.xml"/><Relationship Id="rId472" Type="http://schemas.openxmlformats.org/officeDocument/2006/relationships/slide" Target="slides/slide466.xml"/><Relationship Id="rId473" Type="http://schemas.openxmlformats.org/officeDocument/2006/relationships/slide" Target="slides/slide467.xml"/><Relationship Id="rId474" Type="http://schemas.openxmlformats.org/officeDocument/2006/relationships/slide" Target="slides/slide468.xml"/><Relationship Id="rId475" Type="http://schemas.openxmlformats.org/officeDocument/2006/relationships/slide" Target="slides/slide469.xml"/><Relationship Id="rId476" Type="http://schemas.openxmlformats.org/officeDocument/2006/relationships/slide" Target="slides/slide470.xml"/><Relationship Id="rId477" Type="http://schemas.openxmlformats.org/officeDocument/2006/relationships/slide" Target="slides/slide471.xml"/><Relationship Id="rId478" Type="http://schemas.openxmlformats.org/officeDocument/2006/relationships/slide" Target="slides/slide472.xml"/><Relationship Id="rId479" Type="http://schemas.openxmlformats.org/officeDocument/2006/relationships/slide" Target="slides/slide473.xml"/><Relationship Id="rId480" Type="http://schemas.openxmlformats.org/officeDocument/2006/relationships/slide" Target="slides/slide474.xml"/><Relationship Id="rId481" Type="http://schemas.openxmlformats.org/officeDocument/2006/relationships/slide" Target="slides/slide475.xml"/><Relationship Id="rId482" Type="http://schemas.openxmlformats.org/officeDocument/2006/relationships/slide" Target="slides/slide476.xml"/><Relationship Id="rId483" Type="http://schemas.openxmlformats.org/officeDocument/2006/relationships/slide" Target="slides/slide477.xml"/><Relationship Id="rId484" Type="http://schemas.openxmlformats.org/officeDocument/2006/relationships/slide" Target="slides/slide478.xml"/><Relationship Id="rId485" Type="http://schemas.openxmlformats.org/officeDocument/2006/relationships/slide" Target="slides/slide479.xml"/><Relationship Id="rId486" Type="http://schemas.openxmlformats.org/officeDocument/2006/relationships/slide" Target="slides/slide480.xml"/><Relationship Id="rId487" Type="http://schemas.openxmlformats.org/officeDocument/2006/relationships/slide" Target="slides/slide481.xml"/><Relationship Id="rId488" Type="http://schemas.openxmlformats.org/officeDocument/2006/relationships/slide" Target="slides/slide482.xml"/><Relationship Id="rId489" Type="http://schemas.openxmlformats.org/officeDocument/2006/relationships/slide" Target="slides/slide483.xml"/><Relationship Id="rId490" Type="http://schemas.openxmlformats.org/officeDocument/2006/relationships/slide" Target="slides/slide484.xml"/><Relationship Id="rId491" Type="http://schemas.openxmlformats.org/officeDocument/2006/relationships/slide" Target="slides/slide485.xml"/><Relationship Id="rId492" Type="http://schemas.openxmlformats.org/officeDocument/2006/relationships/slide" Target="slides/slide486.xml"/><Relationship Id="rId493" Type="http://schemas.openxmlformats.org/officeDocument/2006/relationships/slide" Target="slides/slide487.xml"/><Relationship Id="rId494" Type="http://schemas.openxmlformats.org/officeDocument/2006/relationships/slide" Target="slides/slide488.xml"/><Relationship Id="rId495" Type="http://schemas.openxmlformats.org/officeDocument/2006/relationships/slide" Target="slides/slide489.xml"/><Relationship Id="rId496" Type="http://schemas.openxmlformats.org/officeDocument/2006/relationships/slide" Target="slides/slide490.xml"/><Relationship Id="rId497" Type="http://schemas.openxmlformats.org/officeDocument/2006/relationships/slide" Target="slides/slide491.xml"/><Relationship Id="rId498" Type="http://schemas.openxmlformats.org/officeDocument/2006/relationships/slide" Target="slides/slide492.xml"/><Relationship Id="rId499" Type="http://schemas.openxmlformats.org/officeDocument/2006/relationships/slide" Target="slides/slide493.xml"/><Relationship Id="rId500" Type="http://schemas.openxmlformats.org/officeDocument/2006/relationships/slide" Target="slides/slide494.xml"/><Relationship Id="rId501" Type="http://schemas.openxmlformats.org/officeDocument/2006/relationships/slide" Target="slides/slide495.xml"/><Relationship Id="rId502" Type="http://schemas.openxmlformats.org/officeDocument/2006/relationships/slide" Target="slides/slide496.xml"/><Relationship Id="rId503" Type="http://schemas.openxmlformats.org/officeDocument/2006/relationships/slide" Target="slides/slide497.xml"/><Relationship Id="rId504" Type="http://schemas.openxmlformats.org/officeDocument/2006/relationships/slide" Target="slides/slide498.xml"/><Relationship Id="rId505" Type="http://schemas.openxmlformats.org/officeDocument/2006/relationships/slide" Target="slides/slide499.xml"/><Relationship Id="rId506" Type="http://schemas.openxmlformats.org/officeDocument/2006/relationships/slide" Target="slides/slide500.xml"/><Relationship Id="rId507" Type="http://schemas.openxmlformats.org/officeDocument/2006/relationships/slide" Target="slides/slide501.xml"/><Relationship Id="rId508" Type="http://schemas.openxmlformats.org/officeDocument/2006/relationships/slide" Target="slides/slide502.xml"/><Relationship Id="rId509" Type="http://schemas.openxmlformats.org/officeDocument/2006/relationships/slide" Target="slides/slide503.xml"/><Relationship Id="rId510" Type="http://schemas.openxmlformats.org/officeDocument/2006/relationships/slide" Target="slides/slide504.xml"/><Relationship Id="rId511" Type="http://schemas.openxmlformats.org/officeDocument/2006/relationships/slide" Target="slides/slide505.xml"/><Relationship Id="rId512" Type="http://schemas.openxmlformats.org/officeDocument/2006/relationships/slide" Target="slides/slide506.xml"/><Relationship Id="rId513" Type="http://schemas.openxmlformats.org/officeDocument/2006/relationships/slide" Target="slides/slide507.xml"/><Relationship Id="rId514" Type="http://schemas.openxmlformats.org/officeDocument/2006/relationships/slide" Target="slides/slide508.xml"/><Relationship Id="rId515" Type="http://schemas.openxmlformats.org/officeDocument/2006/relationships/slide" Target="slides/slide509.xml"/><Relationship Id="rId516" Type="http://schemas.openxmlformats.org/officeDocument/2006/relationships/slide" Target="slides/slide510.xml"/><Relationship Id="rId517" Type="http://schemas.openxmlformats.org/officeDocument/2006/relationships/slide" Target="slides/slide511.xml"/><Relationship Id="rId518" Type="http://schemas.openxmlformats.org/officeDocument/2006/relationships/slide" Target="slides/slide512.xml"/><Relationship Id="rId519" Type="http://schemas.openxmlformats.org/officeDocument/2006/relationships/slide" Target="slides/slide513.xml"/><Relationship Id="rId520" Type="http://schemas.openxmlformats.org/officeDocument/2006/relationships/slide" Target="slides/slide514.xml"/><Relationship Id="rId521" Type="http://schemas.openxmlformats.org/officeDocument/2006/relationships/slide" Target="slides/slide515.xml"/><Relationship Id="rId522" Type="http://schemas.openxmlformats.org/officeDocument/2006/relationships/slide" Target="slides/slide516.xml"/><Relationship Id="rId523" Type="http://schemas.openxmlformats.org/officeDocument/2006/relationships/slide" Target="slides/slide517.xml"/><Relationship Id="rId524" Type="http://schemas.openxmlformats.org/officeDocument/2006/relationships/slide" Target="slides/slide518.xml"/><Relationship Id="rId525" Type="http://schemas.openxmlformats.org/officeDocument/2006/relationships/slide" Target="slides/slide519.xml"/><Relationship Id="rId526" Type="http://schemas.openxmlformats.org/officeDocument/2006/relationships/slide" Target="slides/slide520.xml"/><Relationship Id="rId527" Type="http://schemas.openxmlformats.org/officeDocument/2006/relationships/slide" Target="slides/slide521.xml"/><Relationship Id="rId528" Type="http://schemas.openxmlformats.org/officeDocument/2006/relationships/slide" Target="slides/slide522.xml"/><Relationship Id="rId529" Type="http://schemas.openxmlformats.org/officeDocument/2006/relationships/slide" Target="slides/slide523.xml"/><Relationship Id="rId530" Type="http://schemas.openxmlformats.org/officeDocument/2006/relationships/slide" Target="slides/slide524.xml"/><Relationship Id="rId531" Type="http://schemas.openxmlformats.org/officeDocument/2006/relationships/slide" Target="slides/slide525.xml"/><Relationship Id="rId532" Type="http://schemas.openxmlformats.org/officeDocument/2006/relationships/slide" Target="slides/slide526.xml"/><Relationship Id="rId533" Type="http://schemas.openxmlformats.org/officeDocument/2006/relationships/slide" Target="slides/slide527.xml"/><Relationship Id="rId534" Type="http://schemas.openxmlformats.org/officeDocument/2006/relationships/slide" Target="slides/slide528.xml"/><Relationship Id="rId535" Type="http://schemas.openxmlformats.org/officeDocument/2006/relationships/slide" Target="slides/slide529.xml"/><Relationship Id="rId536" Type="http://schemas.openxmlformats.org/officeDocument/2006/relationships/slide" Target="slides/slide530.xml"/><Relationship Id="rId537" Type="http://schemas.openxmlformats.org/officeDocument/2006/relationships/slide" Target="slides/slide531.xml"/><Relationship Id="rId538" Type="http://schemas.openxmlformats.org/officeDocument/2006/relationships/slide" Target="slides/slide532.xml"/><Relationship Id="rId539" Type="http://schemas.openxmlformats.org/officeDocument/2006/relationships/slide" Target="slides/slide533.xml"/><Relationship Id="rId540" Type="http://schemas.openxmlformats.org/officeDocument/2006/relationships/slide" Target="slides/slide534.xml"/><Relationship Id="rId541" Type="http://schemas.openxmlformats.org/officeDocument/2006/relationships/slide" Target="slides/slide535.xml"/><Relationship Id="rId542" Type="http://schemas.openxmlformats.org/officeDocument/2006/relationships/slide" Target="slides/slide536.xml"/><Relationship Id="rId543" Type="http://schemas.openxmlformats.org/officeDocument/2006/relationships/slide" Target="slides/slide537.xml"/><Relationship Id="rId544" Type="http://schemas.openxmlformats.org/officeDocument/2006/relationships/slide" Target="slides/slide538.xml"/><Relationship Id="rId545" Type="http://schemas.openxmlformats.org/officeDocument/2006/relationships/slide" Target="slides/slide539.xml"/><Relationship Id="rId546" Type="http://schemas.openxmlformats.org/officeDocument/2006/relationships/slide" Target="slides/slide540.xml"/><Relationship Id="rId547" Type="http://schemas.openxmlformats.org/officeDocument/2006/relationships/slide" Target="slides/slide541.xml"/><Relationship Id="rId548" Type="http://schemas.openxmlformats.org/officeDocument/2006/relationships/slide" Target="slides/slide542.xml"/><Relationship Id="rId549" Type="http://schemas.openxmlformats.org/officeDocument/2006/relationships/slide" Target="slides/slide543.xml"/><Relationship Id="rId550" Type="http://schemas.openxmlformats.org/officeDocument/2006/relationships/slide" Target="slides/slide544.xml"/><Relationship Id="rId551" Type="http://schemas.openxmlformats.org/officeDocument/2006/relationships/slide" Target="slides/slide545.xml"/><Relationship Id="rId552" Type="http://schemas.openxmlformats.org/officeDocument/2006/relationships/slide" Target="slides/slide546.xml"/><Relationship Id="rId553" Type="http://schemas.openxmlformats.org/officeDocument/2006/relationships/slide" Target="slides/slide547.xml"/><Relationship Id="rId554" Type="http://schemas.openxmlformats.org/officeDocument/2006/relationships/slide" Target="slides/slide548.xml"/><Relationship Id="rId555" Type="http://schemas.openxmlformats.org/officeDocument/2006/relationships/slide" Target="slides/slide549.xml"/><Relationship Id="rId556" Type="http://schemas.openxmlformats.org/officeDocument/2006/relationships/slide" Target="slides/slide550.xml"/><Relationship Id="rId557" Type="http://schemas.openxmlformats.org/officeDocument/2006/relationships/slide" Target="slides/slide551.xml"/><Relationship Id="rId558" Type="http://schemas.openxmlformats.org/officeDocument/2006/relationships/slide" Target="slides/slide552.xml"/><Relationship Id="rId559" Type="http://schemas.openxmlformats.org/officeDocument/2006/relationships/slide" Target="slides/slide553.xml"/><Relationship Id="rId560" Type="http://schemas.openxmlformats.org/officeDocument/2006/relationships/slide" Target="slides/slide554.xml"/><Relationship Id="rId561" Type="http://schemas.openxmlformats.org/officeDocument/2006/relationships/slide" Target="slides/slide555.xml"/><Relationship Id="rId562" Type="http://schemas.openxmlformats.org/officeDocument/2006/relationships/slide" Target="slides/slide556.xml"/><Relationship Id="rId563" Type="http://schemas.openxmlformats.org/officeDocument/2006/relationships/slide" Target="slides/slide557.xml"/><Relationship Id="rId564" Type="http://schemas.openxmlformats.org/officeDocument/2006/relationships/slide" Target="slides/slide558.xml"/><Relationship Id="rId565" Type="http://schemas.openxmlformats.org/officeDocument/2006/relationships/slide" Target="slides/slide559.xml"/><Relationship Id="rId566" Type="http://schemas.openxmlformats.org/officeDocument/2006/relationships/slide" Target="slides/slide560.xml"/><Relationship Id="rId567" Type="http://schemas.openxmlformats.org/officeDocument/2006/relationships/slide" Target="slides/slide561.xml"/><Relationship Id="rId568" Type="http://schemas.openxmlformats.org/officeDocument/2006/relationships/slide" Target="slides/slide562.xml"/><Relationship Id="rId569" Type="http://schemas.openxmlformats.org/officeDocument/2006/relationships/slide" Target="slides/slide563.xml"/><Relationship Id="rId570" Type="http://schemas.openxmlformats.org/officeDocument/2006/relationships/slide" Target="slides/slide564.xml"/><Relationship Id="rId571" Type="http://schemas.openxmlformats.org/officeDocument/2006/relationships/slide" Target="slides/slide565.xml"/><Relationship Id="rId572" Type="http://schemas.openxmlformats.org/officeDocument/2006/relationships/slide" Target="slides/slide566.xml"/><Relationship Id="rId573" Type="http://schemas.openxmlformats.org/officeDocument/2006/relationships/slide" Target="slides/slide567.xml"/><Relationship Id="rId574" Type="http://schemas.openxmlformats.org/officeDocument/2006/relationships/slide" Target="slides/slide568.xml"/><Relationship Id="rId575" Type="http://schemas.openxmlformats.org/officeDocument/2006/relationships/slide" Target="slides/slide569.xml"/><Relationship Id="rId576" Type="http://schemas.openxmlformats.org/officeDocument/2006/relationships/slide" Target="slides/slide570.xml"/><Relationship Id="rId577" Type="http://schemas.openxmlformats.org/officeDocument/2006/relationships/slide" Target="slides/slide571.xml"/><Relationship Id="rId578" Type="http://schemas.openxmlformats.org/officeDocument/2006/relationships/slide" Target="slides/slide572.xml"/><Relationship Id="rId579" Type="http://schemas.openxmlformats.org/officeDocument/2006/relationships/slide" Target="slides/slide573.xml"/><Relationship Id="rId580" Type="http://schemas.openxmlformats.org/officeDocument/2006/relationships/slide" Target="slides/slide574.xml"/><Relationship Id="rId581" Type="http://schemas.openxmlformats.org/officeDocument/2006/relationships/slide" Target="slides/slide575.xml"/><Relationship Id="rId582" Type="http://schemas.openxmlformats.org/officeDocument/2006/relationships/slide" Target="slides/slide576.xml"/><Relationship Id="rId583" Type="http://schemas.openxmlformats.org/officeDocument/2006/relationships/slide" Target="slides/slide577.xml"/><Relationship Id="rId584" Type="http://schemas.openxmlformats.org/officeDocument/2006/relationships/slide" Target="slides/slide578.xml"/><Relationship Id="rId585" Type="http://schemas.openxmlformats.org/officeDocument/2006/relationships/slide" Target="slides/slide579.xml"/><Relationship Id="rId586" Type="http://schemas.openxmlformats.org/officeDocument/2006/relationships/slide" Target="slides/slide580.xml"/><Relationship Id="rId587" Type="http://schemas.openxmlformats.org/officeDocument/2006/relationships/slide" Target="slides/slide581.xml"/><Relationship Id="rId588" Type="http://schemas.openxmlformats.org/officeDocument/2006/relationships/slide" Target="slides/slide582.xml"/><Relationship Id="rId589" Type="http://schemas.openxmlformats.org/officeDocument/2006/relationships/slide" Target="slides/slide583.xml"/><Relationship Id="rId590" Type="http://schemas.openxmlformats.org/officeDocument/2006/relationships/slide" Target="slides/slide584.xml"/><Relationship Id="rId591" Type="http://schemas.openxmlformats.org/officeDocument/2006/relationships/slide" Target="slides/slide585.xml"/><Relationship Id="rId592" Type="http://schemas.openxmlformats.org/officeDocument/2006/relationships/slide" Target="slides/slide586.xml"/><Relationship Id="rId593" Type="http://schemas.openxmlformats.org/officeDocument/2006/relationships/slide" Target="slides/slide587.xml"/><Relationship Id="rId594" Type="http://schemas.openxmlformats.org/officeDocument/2006/relationships/slide" Target="slides/slide588.xml"/><Relationship Id="rId595" Type="http://schemas.openxmlformats.org/officeDocument/2006/relationships/slide" Target="slides/slide589.xml"/><Relationship Id="rId596" Type="http://schemas.openxmlformats.org/officeDocument/2006/relationships/slide" Target="slides/slide590.xml"/><Relationship Id="rId597" Type="http://schemas.openxmlformats.org/officeDocument/2006/relationships/slide" Target="slides/slide591.xml"/><Relationship Id="rId598" Type="http://schemas.openxmlformats.org/officeDocument/2006/relationships/slide" Target="slides/slide592.xml"/><Relationship Id="rId599" Type="http://schemas.openxmlformats.org/officeDocument/2006/relationships/slide" Target="slides/slide593.xml"/><Relationship Id="rId600" Type="http://schemas.openxmlformats.org/officeDocument/2006/relationships/slide" Target="slides/slide594.xml"/><Relationship Id="rId601" Type="http://schemas.openxmlformats.org/officeDocument/2006/relationships/slide" Target="slides/slide595.xml"/><Relationship Id="rId602" Type="http://schemas.openxmlformats.org/officeDocument/2006/relationships/slide" Target="slides/slide596.xml"/><Relationship Id="rId603" Type="http://schemas.openxmlformats.org/officeDocument/2006/relationships/slide" Target="slides/slide597.xml"/><Relationship Id="rId604" Type="http://schemas.openxmlformats.org/officeDocument/2006/relationships/slide" Target="slides/slide598.xml"/><Relationship Id="rId605" Type="http://schemas.openxmlformats.org/officeDocument/2006/relationships/slide" Target="slides/slide599.xml"/><Relationship Id="rId606" Type="http://schemas.openxmlformats.org/officeDocument/2006/relationships/slide" Target="slides/slide600.xml"/><Relationship Id="rId607" Type="http://schemas.openxmlformats.org/officeDocument/2006/relationships/slide" Target="slides/slide601.xml"/><Relationship Id="rId608" Type="http://schemas.openxmlformats.org/officeDocument/2006/relationships/slide" Target="slides/slide602.xml"/><Relationship Id="rId609" Type="http://schemas.openxmlformats.org/officeDocument/2006/relationships/slide" Target="slides/slide603.xml"/><Relationship Id="rId610" Type="http://schemas.openxmlformats.org/officeDocument/2006/relationships/slide" Target="slides/slide604.xml"/><Relationship Id="rId611" Type="http://schemas.openxmlformats.org/officeDocument/2006/relationships/slide" Target="slides/slide605.xml"/><Relationship Id="rId612" Type="http://schemas.openxmlformats.org/officeDocument/2006/relationships/slide" Target="slides/slide606.xml"/><Relationship Id="rId613" Type="http://schemas.openxmlformats.org/officeDocument/2006/relationships/slide" Target="slides/slide607.xml"/><Relationship Id="rId614" Type="http://schemas.openxmlformats.org/officeDocument/2006/relationships/slide" Target="slides/slide608.xml"/><Relationship Id="rId615" Type="http://schemas.openxmlformats.org/officeDocument/2006/relationships/slide" Target="slides/slide609.xml"/><Relationship Id="rId616" Type="http://schemas.openxmlformats.org/officeDocument/2006/relationships/slide" Target="slides/slide610.xml"/><Relationship Id="rId617" Type="http://schemas.openxmlformats.org/officeDocument/2006/relationships/slide" Target="slides/slide611.xml"/><Relationship Id="rId618" Type="http://schemas.openxmlformats.org/officeDocument/2006/relationships/slide" Target="slides/slide612.xml"/><Relationship Id="rId619" Type="http://schemas.openxmlformats.org/officeDocument/2006/relationships/slide" Target="slides/slide613.xml"/><Relationship Id="rId620" Type="http://schemas.openxmlformats.org/officeDocument/2006/relationships/slide" Target="slides/slide614.xml"/><Relationship Id="rId621" Type="http://schemas.openxmlformats.org/officeDocument/2006/relationships/slide" Target="slides/slide615.xml"/><Relationship Id="rId622" Type="http://schemas.openxmlformats.org/officeDocument/2006/relationships/slide" Target="slides/slide616.xml"/><Relationship Id="rId623" Type="http://schemas.openxmlformats.org/officeDocument/2006/relationships/slide" Target="slides/slide617.xml"/><Relationship Id="rId624" Type="http://schemas.openxmlformats.org/officeDocument/2006/relationships/slide" Target="slides/slide618.xml"/><Relationship Id="rId625" Type="http://schemas.openxmlformats.org/officeDocument/2006/relationships/slide" Target="slides/slide619.xml"/><Relationship Id="rId626" Type="http://schemas.openxmlformats.org/officeDocument/2006/relationships/slide" Target="slides/slide620.xml"/><Relationship Id="rId627" Type="http://schemas.openxmlformats.org/officeDocument/2006/relationships/slide" Target="slides/slide621.xml"/><Relationship Id="rId628" Type="http://schemas.openxmlformats.org/officeDocument/2006/relationships/slide" Target="slides/slide622.xml"/><Relationship Id="rId629" Type="http://schemas.openxmlformats.org/officeDocument/2006/relationships/slide" Target="slides/slide623.xml"/><Relationship Id="rId630" Type="http://schemas.openxmlformats.org/officeDocument/2006/relationships/slide" Target="slides/slide624.xml"/><Relationship Id="rId631" Type="http://schemas.openxmlformats.org/officeDocument/2006/relationships/slide" Target="slides/slide625.xml"/><Relationship Id="rId632" Type="http://schemas.openxmlformats.org/officeDocument/2006/relationships/slide" Target="slides/slide626.xml"/><Relationship Id="rId633" Type="http://schemas.openxmlformats.org/officeDocument/2006/relationships/slide" Target="slides/slide627.xml"/><Relationship Id="rId634" Type="http://schemas.openxmlformats.org/officeDocument/2006/relationships/slide" Target="slides/slide628.xml"/><Relationship Id="rId635" Type="http://schemas.openxmlformats.org/officeDocument/2006/relationships/slide" Target="slides/slide629.xml"/><Relationship Id="rId636" Type="http://schemas.openxmlformats.org/officeDocument/2006/relationships/slide" Target="slides/slide630.xml"/><Relationship Id="rId637" Type="http://schemas.openxmlformats.org/officeDocument/2006/relationships/slide" Target="slides/slide631.xml"/><Relationship Id="rId638" Type="http://schemas.openxmlformats.org/officeDocument/2006/relationships/slide" Target="slides/slide632.xml"/><Relationship Id="rId639" Type="http://schemas.openxmlformats.org/officeDocument/2006/relationships/slide" Target="slides/slide633.xml"/><Relationship Id="rId640" Type="http://schemas.openxmlformats.org/officeDocument/2006/relationships/slide" Target="slides/slide634.xml"/><Relationship Id="rId641" Type="http://schemas.openxmlformats.org/officeDocument/2006/relationships/slide" Target="slides/slide635.xml"/><Relationship Id="rId642" Type="http://schemas.openxmlformats.org/officeDocument/2006/relationships/slide" Target="slides/slide636.xml"/><Relationship Id="rId643" Type="http://schemas.openxmlformats.org/officeDocument/2006/relationships/slide" Target="slides/slide637.xml"/><Relationship Id="rId644" Type="http://schemas.openxmlformats.org/officeDocument/2006/relationships/slide" Target="slides/slide638.xml"/><Relationship Id="rId645" Type="http://schemas.openxmlformats.org/officeDocument/2006/relationships/slide" Target="slides/slide639.xml"/><Relationship Id="rId646" Type="http://schemas.openxmlformats.org/officeDocument/2006/relationships/slide" Target="slides/slide640.xml"/><Relationship Id="rId647" Type="http://schemas.openxmlformats.org/officeDocument/2006/relationships/slide" Target="slides/slide641.xml"/><Relationship Id="rId648" Type="http://schemas.openxmlformats.org/officeDocument/2006/relationships/slide" Target="slides/slide642.xml"/><Relationship Id="rId649" Type="http://schemas.openxmlformats.org/officeDocument/2006/relationships/slide" Target="slides/slide643.xml"/><Relationship Id="rId650" Type="http://schemas.openxmlformats.org/officeDocument/2006/relationships/slide" Target="slides/slide644.xml"/><Relationship Id="rId651" Type="http://schemas.openxmlformats.org/officeDocument/2006/relationships/slide" Target="slides/slide645.xml"/><Relationship Id="rId652" Type="http://schemas.openxmlformats.org/officeDocument/2006/relationships/slide" Target="slides/slide646.xml"/><Relationship Id="rId653" Type="http://schemas.openxmlformats.org/officeDocument/2006/relationships/slide" Target="slides/slide647.xml"/><Relationship Id="rId654" Type="http://schemas.openxmlformats.org/officeDocument/2006/relationships/slide" Target="slides/slide648.xml"/><Relationship Id="rId655" Type="http://schemas.openxmlformats.org/officeDocument/2006/relationships/slide" Target="slides/slide649.xml"/><Relationship Id="rId656" Type="http://schemas.openxmlformats.org/officeDocument/2006/relationships/slide" Target="slides/slide650.xml"/><Relationship Id="rId657" Type="http://schemas.openxmlformats.org/officeDocument/2006/relationships/slide" Target="slides/slide651.xml"/><Relationship Id="rId658" Type="http://schemas.openxmlformats.org/officeDocument/2006/relationships/slide" Target="slides/slide652.xml"/><Relationship Id="rId659" Type="http://schemas.openxmlformats.org/officeDocument/2006/relationships/slide" Target="slides/slide653.xml"/><Relationship Id="rId660" Type="http://schemas.openxmlformats.org/officeDocument/2006/relationships/slide" Target="slides/slide654.xml"/><Relationship Id="rId661" Type="http://schemas.openxmlformats.org/officeDocument/2006/relationships/slide" Target="slides/slide655.xml"/><Relationship Id="rId662" Type="http://schemas.openxmlformats.org/officeDocument/2006/relationships/slide" Target="slides/slide656.xml"/><Relationship Id="rId663" Type="http://schemas.openxmlformats.org/officeDocument/2006/relationships/slide" Target="slides/slide657.xml"/><Relationship Id="rId664" Type="http://schemas.openxmlformats.org/officeDocument/2006/relationships/slide" Target="slides/slide658.xml"/><Relationship Id="rId665" Type="http://schemas.openxmlformats.org/officeDocument/2006/relationships/slide" Target="slides/slide659.xml"/><Relationship Id="rId666" Type="http://schemas.openxmlformats.org/officeDocument/2006/relationships/slide" Target="slides/slide660.xml"/><Relationship Id="rId667" Type="http://schemas.openxmlformats.org/officeDocument/2006/relationships/slide" Target="slides/slide661.xml"/><Relationship Id="rId668" Type="http://schemas.openxmlformats.org/officeDocument/2006/relationships/slide" Target="slides/slide662.xml"/><Relationship Id="rId669" Type="http://schemas.openxmlformats.org/officeDocument/2006/relationships/slide" Target="slides/slide663.xml"/><Relationship Id="rId670" Type="http://schemas.openxmlformats.org/officeDocument/2006/relationships/slide" Target="slides/slide664.xml"/><Relationship Id="rId671" Type="http://schemas.openxmlformats.org/officeDocument/2006/relationships/slide" Target="slides/slide665.xml"/><Relationship Id="rId672" Type="http://schemas.openxmlformats.org/officeDocument/2006/relationships/slide" Target="slides/slide666.xml"/><Relationship Id="rId673" Type="http://schemas.openxmlformats.org/officeDocument/2006/relationships/slide" Target="slides/slide667.xml"/><Relationship Id="rId674" Type="http://schemas.openxmlformats.org/officeDocument/2006/relationships/slide" Target="slides/slide668.xml"/><Relationship Id="rId675" Type="http://schemas.openxmlformats.org/officeDocument/2006/relationships/slide" Target="slides/slide669.xml"/><Relationship Id="rId676" Type="http://schemas.openxmlformats.org/officeDocument/2006/relationships/slide" Target="slides/slide670.xml"/><Relationship Id="rId677" Type="http://schemas.openxmlformats.org/officeDocument/2006/relationships/slide" Target="slides/slide671.xml"/><Relationship Id="rId678" Type="http://schemas.openxmlformats.org/officeDocument/2006/relationships/slide" Target="slides/slide672.xml"/><Relationship Id="rId679" Type="http://schemas.openxmlformats.org/officeDocument/2006/relationships/slide" Target="slides/slide673.xml"/><Relationship Id="rId680" Type="http://schemas.openxmlformats.org/officeDocument/2006/relationships/slide" Target="slides/slide674.xml"/><Relationship Id="rId681" Type="http://schemas.openxmlformats.org/officeDocument/2006/relationships/slide" Target="slides/slide675.xml"/><Relationship Id="rId682" Type="http://schemas.openxmlformats.org/officeDocument/2006/relationships/slide" Target="slides/slide676.xml"/><Relationship Id="rId683" Type="http://schemas.openxmlformats.org/officeDocument/2006/relationships/slide" Target="slides/slide677.xml"/><Relationship Id="rId684" Type="http://schemas.openxmlformats.org/officeDocument/2006/relationships/slide" Target="slides/slide678.xml"/><Relationship Id="rId685" Type="http://schemas.openxmlformats.org/officeDocument/2006/relationships/slide" Target="slides/slide679.xml"/><Relationship Id="rId686" Type="http://schemas.openxmlformats.org/officeDocument/2006/relationships/slide" Target="slides/slide680.xml"/><Relationship Id="rId687" Type="http://schemas.openxmlformats.org/officeDocument/2006/relationships/slide" Target="slides/slide681.xml"/><Relationship Id="rId688" Type="http://schemas.openxmlformats.org/officeDocument/2006/relationships/slide" Target="slides/slide682.xml"/><Relationship Id="rId689" Type="http://schemas.openxmlformats.org/officeDocument/2006/relationships/slide" Target="slides/slide683.xml"/><Relationship Id="rId690" Type="http://schemas.openxmlformats.org/officeDocument/2006/relationships/slide" Target="slides/slide684.xml"/><Relationship Id="rId691" Type="http://schemas.openxmlformats.org/officeDocument/2006/relationships/slide" Target="slides/slide685.xml"/><Relationship Id="rId692" Type="http://schemas.openxmlformats.org/officeDocument/2006/relationships/slide" Target="slides/slide686.xml"/><Relationship Id="rId693" Type="http://schemas.openxmlformats.org/officeDocument/2006/relationships/slide" Target="slides/slide687.xml"/><Relationship Id="rId694" Type="http://schemas.openxmlformats.org/officeDocument/2006/relationships/slide" Target="slides/slide688.xml"/><Relationship Id="rId695" Type="http://schemas.openxmlformats.org/officeDocument/2006/relationships/slide" Target="slides/slide689.xml"/><Relationship Id="rId696" Type="http://schemas.openxmlformats.org/officeDocument/2006/relationships/slide" Target="slides/slide690.xml"/><Relationship Id="rId697" Type="http://schemas.openxmlformats.org/officeDocument/2006/relationships/slide" Target="slides/slide691.xml"/><Relationship Id="rId698" Type="http://schemas.openxmlformats.org/officeDocument/2006/relationships/slide" Target="slides/slide692.xml"/><Relationship Id="rId699" Type="http://schemas.openxmlformats.org/officeDocument/2006/relationships/slide" Target="slides/slide693.xml"/><Relationship Id="rId700" Type="http://schemas.openxmlformats.org/officeDocument/2006/relationships/slide" Target="slides/slide694.xml"/><Relationship Id="rId701" Type="http://schemas.openxmlformats.org/officeDocument/2006/relationships/slide" Target="slides/slide695.xml"/><Relationship Id="rId702" Type="http://schemas.openxmlformats.org/officeDocument/2006/relationships/slide" Target="slides/slide696.xml"/><Relationship Id="rId703" Type="http://schemas.openxmlformats.org/officeDocument/2006/relationships/slide" Target="slides/slide697.xml"/><Relationship Id="rId704" Type="http://schemas.openxmlformats.org/officeDocument/2006/relationships/slide" Target="slides/slide698.xml"/><Relationship Id="rId705" Type="http://schemas.openxmlformats.org/officeDocument/2006/relationships/slide" Target="slides/slide699.xml"/><Relationship Id="rId706" Type="http://schemas.openxmlformats.org/officeDocument/2006/relationships/slide" Target="slides/slide700.xml"/><Relationship Id="rId707" Type="http://schemas.openxmlformats.org/officeDocument/2006/relationships/slide" Target="slides/slide701.xml"/><Relationship Id="rId708" Type="http://schemas.openxmlformats.org/officeDocument/2006/relationships/slide" Target="slides/slide702.xml"/><Relationship Id="rId709" Type="http://schemas.openxmlformats.org/officeDocument/2006/relationships/slide" Target="slides/slide703.xml"/><Relationship Id="rId710" Type="http://schemas.openxmlformats.org/officeDocument/2006/relationships/slide" Target="slides/slide704.xml"/><Relationship Id="rId711" Type="http://schemas.openxmlformats.org/officeDocument/2006/relationships/slide" Target="slides/slide705.xml"/><Relationship Id="rId712" Type="http://schemas.openxmlformats.org/officeDocument/2006/relationships/slide" Target="slides/slide706.xml"/><Relationship Id="rId713" Type="http://schemas.openxmlformats.org/officeDocument/2006/relationships/slide" Target="slides/slide707.xml"/><Relationship Id="rId714" Type="http://schemas.openxmlformats.org/officeDocument/2006/relationships/slide" Target="slides/slide708.xml"/><Relationship Id="rId715" Type="http://schemas.openxmlformats.org/officeDocument/2006/relationships/slide" Target="slides/slide709.xml"/><Relationship Id="rId716" Type="http://schemas.openxmlformats.org/officeDocument/2006/relationships/slide" Target="slides/slide710.xml"/><Relationship Id="rId717" Type="http://schemas.openxmlformats.org/officeDocument/2006/relationships/slide" Target="slides/slide711.xml"/><Relationship Id="rId718" Type="http://schemas.openxmlformats.org/officeDocument/2006/relationships/slide" Target="slides/slide712.xml"/><Relationship Id="rId719" Type="http://schemas.openxmlformats.org/officeDocument/2006/relationships/slide" Target="slides/slide713.xml"/><Relationship Id="rId720" Type="http://schemas.openxmlformats.org/officeDocument/2006/relationships/slide" Target="slides/slide714.xml"/><Relationship Id="rId721" Type="http://schemas.openxmlformats.org/officeDocument/2006/relationships/slide" Target="slides/slide715.xml"/><Relationship Id="rId722" Type="http://schemas.openxmlformats.org/officeDocument/2006/relationships/slide" Target="slides/slide716.xml"/><Relationship Id="rId723" Type="http://schemas.openxmlformats.org/officeDocument/2006/relationships/slide" Target="slides/slide717.xml"/><Relationship Id="rId724" Type="http://schemas.openxmlformats.org/officeDocument/2006/relationships/slide" Target="slides/slide718.xml"/><Relationship Id="rId725" Type="http://schemas.openxmlformats.org/officeDocument/2006/relationships/slide" Target="slides/slide719.xml"/><Relationship Id="rId726" Type="http://schemas.openxmlformats.org/officeDocument/2006/relationships/slide" Target="slides/slide720.xml"/><Relationship Id="rId727" Type="http://schemas.openxmlformats.org/officeDocument/2006/relationships/slide" Target="slides/slide721.xml"/><Relationship Id="rId728" Type="http://schemas.openxmlformats.org/officeDocument/2006/relationships/slide" Target="slides/slide722.xml"/><Relationship Id="rId729" Type="http://schemas.openxmlformats.org/officeDocument/2006/relationships/slide" Target="slides/slide723.xml"/><Relationship Id="rId730" Type="http://schemas.openxmlformats.org/officeDocument/2006/relationships/slide" Target="slides/slide724.xml"/><Relationship Id="rId731" Type="http://schemas.openxmlformats.org/officeDocument/2006/relationships/slide" Target="slides/slide725.xml"/><Relationship Id="rId732" Type="http://schemas.openxmlformats.org/officeDocument/2006/relationships/slide" Target="slides/slide726.xml"/><Relationship Id="rId733" Type="http://schemas.openxmlformats.org/officeDocument/2006/relationships/slide" Target="slides/slide727.xml"/><Relationship Id="rId734" Type="http://schemas.openxmlformats.org/officeDocument/2006/relationships/slide" Target="slides/slide728.xml"/><Relationship Id="rId735" Type="http://schemas.openxmlformats.org/officeDocument/2006/relationships/slide" Target="slides/slide729.xml"/><Relationship Id="rId736" Type="http://schemas.openxmlformats.org/officeDocument/2006/relationships/slide" Target="slides/slide730.xml"/><Relationship Id="rId737" Type="http://schemas.openxmlformats.org/officeDocument/2006/relationships/slide" Target="slides/slide731.xml"/><Relationship Id="rId738" Type="http://schemas.openxmlformats.org/officeDocument/2006/relationships/slide" Target="slides/slide732.xml"/><Relationship Id="rId739" Type="http://schemas.openxmlformats.org/officeDocument/2006/relationships/slide" Target="slides/slide733.xml"/><Relationship Id="rId740" Type="http://schemas.openxmlformats.org/officeDocument/2006/relationships/slide" Target="slides/slide734.xml"/><Relationship Id="rId741" Type="http://schemas.openxmlformats.org/officeDocument/2006/relationships/slide" Target="slides/slide735.xml"/><Relationship Id="rId742" Type="http://schemas.openxmlformats.org/officeDocument/2006/relationships/slide" Target="slides/slide736.xml"/><Relationship Id="rId743" Type="http://schemas.openxmlformats.org/officeDocument/2006/relationships/slide" Target="slides/slide737.xml"/><Relationship Id="rId744" Type="http://schemas.openxmlformats.org/officeDocument/2006/relationships/slide" Target="slides/slide738.xml"/><Relationship Id="rId745" Type="http://schemas.openxmlformats.org/officeDocument/2006/relationships/slide" Target="slides/slide739.xml"/><Relationship Id="rId746" Type="http://schemas.openxmlformats.org/officeDocument/2006/relationships/slide" Target="slides/slide740.xml"/><Relationship Id="rId747" Type="http://schemas.openxmlformats.org/officeDocument/2006/relationships/slide" Target="slides/slide741.xml"/><Relationship Id="rId748" Type="http://schemas.openxmlformats.org/officeDocument/2006/relationships/slide" Target="slides/slide742.xml"/><Relationship Id="rId749" Type="http://schemas.openxmlformats.org/officeDocument/2006/relationships/slide" Target="slides/slide743.xml"/><Relationship Id="rId750" Type="http://schemas.openxmlformats.org/officeDocument/2006/relationships/slide" Target="slides/slide744.xml"/><Relationship Id="rId751" Type="http://schemas.openxmlformats.org/officeDocument/2006/relationships/slide" Target="slides/slide745.xml"/><Relationship Id="rId752" Type="http://schemas.openxmlformats.org/officeDocument/2006/relationships/slide" Target="slides/slide746.xml"/><Relationship Id="rId753" Type="http://schemas.openxmlformats.org/officeDocument/2006/relationships/slide" Target="slides/slide747.xml"/><Relationship Id="rId754" Type="http://schemas.openxmlformats.org/officeDocument/2006/relationships/slide" Target="slides/slide748.xml"/><Relationship Id="rId755" Type="http://schemas.openxmlformats.org/officeDocument/2006/relationships/slide" Target="slides/slide749.xml"/><Relationship Id="rId756" Type="http://schemas.openxmlformats.org/officeDocument/2006/relationships/slide" Target="slides/slide750.xml"/><Relationship Id="rId757" Type="http://schemas.openxmlformats.org/officeDocument/2006/relationships/slide" Target="slides/slide751.xml"/><Relationship Id="rId758" Type="http://schemas.openxmlformats.org/officeDocument/2006/relationships/slide" Target="slides/slide752.xml"/><Relationship Id="rId759" Type="http://schemas.openxmlformats.org/officeDocument/2006/relationships/slide" Target="slides/slide753.xml"/><Relationship Id="rId760" Type="http://schemas.openxmlformats.org/officeDocument/2006/relationships/slide" Target="slides/slide754.xml"/><Relationship Id="rId761" Type="http://schemas.openxmlformats.org/officeDocument/2006/relationships/slide" Target="slides/slide755.xml"/><Relationship Id="rId762" Type="http://schemas.openxmlformats.org/officeDocument/2006/relationships/slide" Target="slides/slide756.xml"/><Relationship Id="rId763" Type="http://schemas.openxmlformats.org/officeDocument/2006/relationships/slide" Target="slides/slide757.xml"/><Relationship Id="rId764" Type="http://schemas.openxmlformats.org/officeDocument/2006/relationships/slide" Target="slides/slide758.xml"/><Relationship Id="rId765" Type="http://schemas.openxmlformats.org/officeDocument/2006/relationships/slide" Target="slides/slide759.xml"/><Relationship Id="rId766" Type="http://schemas.openxmlformats.org/officeDocument/2006/relationships/slide" Target="slides/slide760.xml"/><Relationship Id="rId767" Type="http://schemas.openxmlformats.org/officeDocument/2006/relationships/slide" Target="slides/slide761.xml"/><Relationship Id="rId768" Type="http://schemas.openxmlformats.org/officeDocument/2006/relationships/slide" Target="slides/slide762.xml"/><Relationship Id="rId769" Type="http://schemas.openxmlformats.org/officeDocument/2006/relationships/slide" Target="slides/slide763.xml"/><Relationship Id="rId770" Type="http://schemas.openxmlformats.org/officeDocument/2006/relationships/slide" Target="slides/slide764.xml"/><Relationship Id="rId771" Type="http://schemas.openxmlformats.org/officeDocument/2006/relationships/slide" Target="slides/slide765.xml"/><Relationship Id="rId772" Type="http://schemas.openxmlformats.org/officeDocument/2006/relationships/slide" Target="slides/slide766.xml"/><Relationship Id="rId773" Type="http://schemas.openxmlformats.org/officeDocument/2006/relationships/slide" Target="slides/slide767.xml"/><Relationship Id="rId774" Type="http://schemas.openxmlformats.org/officeDocument/2006/relationships/slide" Target="slides/slide768.xml"/><Relationship Id="rId775" Type="http://schemas.openxmlformats.org/officeDocument/2006/relationships/slide" Target="slides/slide769.xml"/><Relationship Id="rId776" Type="http://schemas.openxmlformats.org/officeDocument/2006/relationships/slide" Target="slides/slide770.xml"/><Relationship Id="rId777" Type="http://schemas.openxmlformats.org/officeDocument/2006/relationships/slide" Target="slides/slide771.xml"/><Relationship Id="rId778" Type="http://schemas.openxmlformats.org/officeDocument/2006/relationships/slide" Target="slides/slide772.xml"/><Relationship Id="rId779" Type="http://schemas.openxmlformats.org/officeDocument/2006/relationships/slide" Target="slides/slide773.xml"/><Relationship Id="rId780" Type="http://schemas.openxmlformats.org/officeDocument/2006/relationships/slide" Target="slides/slide774.xml"/><Relationship Id="rId781" Type="http://schemas.openxmlformats.org/officeDocument/2006/relationships/slide" Target="slides/slide775.xml"/><Relationship Id="rId782" Type="http://schemas.openxmlformats.org/officeDocument/2006/relationships/slide" Target="slides/slide776.xml"/><Relationship Id="rId783" Type="http://schemas.openxmlformats.org/officeDocument/2006/relationships/slide" Target="slides/slide777.xml"/><Relationship Id="rId784" Type="http://schemas.openxmlformats.org/officeDocument/2006/relationships/slide" Target="slides/slide778.xml"/><Relationship Id="rId785" Type="http://schemas.openxmlformats.org/officeDocument/2006/relationships/slide" Target="slides/slide779.xml"/><Relationship Id="rId786" Type="http://schemas.openxmlformats.org/officeDocument/2006/relationships/slide" Target="slides/slide780.xml"/><Relationship Id="rId787" Type="http://schemas.openxmlformats.org/officeDocument/2006/relationships/slide" Target="slides/slide781.xml"/><Relationship Id="rId788" Type="http://schemas.openxmlformats.org/officeDocument/2006/relationships/slide" Target="slides/slide782.xml"/><Relationship Id="rId789" Type="http://schemas.openxmlformats.org/officeDocument/2006/relationships/slide" Target="slides/slide783.xml"/><Relationship Id="rId790" Type="http://schemas.openxmlformats.org/officeDocument/2006/relationships/slide" Target="slides/slide784.xml"/><Relationship Id="rId791" Type="http://schemas.openxmlformats.org/officeDocument/2006/relationships/slide" Target="slides/slide785.xml"/><Relationship Id="rId792" Type="http://schemas.openxmlformats.org/officeDocument/2006/relationships/slide" Target="slides/slide786.xml"/><Relationship Id="rId793" Type="http://schemas.openxmlformats.org/officeDocument/2006/relationships/slide" Target="slides/slide787.xml"/><Relationship Id="rId794" Type="http://schemas.openxmlformats.org/officeDocument/2006/relationships/slide" Target="slides/slide788.xml"/><Relationship Id="rId795" Type="http://schemas.openxmlformats.org/officeDocument/2006/relationships/slide" Target="slides/slide789.xml"/><Relationship Id="rId796" Type="http://schemas.openxmlformats.org/officeDocument/2006/relationships/slide" Target="slides/slide790.xml"/><Relationship Id="rId797" Type="http://schemas.openxmlformats.org/officeDocument/2006/relationships/slide" Target="slides/slide791.xml"/><Relationship Id="rId798" Type="http://schemas.openxmlformats.org/officeDocument/2006/relationships/slide" Target="slides/slide792.xml"/><Relationship Id="rId799" Type="http://schemas.openxmlformats.org/officeDocument/2006/relationships/slide" Target="slides/slide793.xml"/><Relationship Id="rId800" Type="http://schemas.openxmlformats.org/officeDocument/2006/relationships/slide" Target="slides/slide794.xml"/><Relationship Id="rId801" Type="http://schemas.openxmlformats.org/officeDocument/2006/relationships/slide" Target="slides/slide795.xml"/><Relationship Id="rId802" Type="http://schemas.openxmlformats.org/officeDocument/2006/relationships/slide" Target="slides/slide796.xml"/><Relationship Id="rId803" Type="http://schemas.openxmlformats.org/officeDocument/2006/relationships/slide" Target="slides/slide797.xml"/><Relationship Id="rId804" Type="http://schemas.openxmlformats.org/officeDocument/2006/relationships/slide" Target="slides/slide798.xml"/><Relationship Id="rId805" Type="http://schemas.openxmlformats.org/officeDocument/2006/relationships/slide" Target="slides/slide799.xml"/><Relationship Id="rId806" Type="http://schemas.openxmlformats.org/officeDocument/2006/relationships/slide" Target="slides/slide800.xml"/><Relationship Id="rId807" Type="http://schemas.openxmlformats.org/officeDocument/2006/relationships/slide" Target="slides/slide801.xml"/><Relationship Id="rId808" Type="http://schemas.openxmlformats.org/officeDocument/2006/relationships/slide" Target="slides/slide802.xml"/><Relationship Id="rId809" Type="http://schemas.openxmlformats.org/officeDocument/2006/relationships/slide" Target="slides/slide803.xml"/><Relationship Id="rId810" Type="http://schemas.openxmlformats.org/officeDocument/2006/relationships/slide" Target="slides/slide804.xml"/><Relationship Id="rId811" Type="http://schemas.openxmlformats.org/officeDocument/2006/relationships/slide" Target="slides/slide805.xml"/><Relationship Id="rId812" Type="http://schemas.openxmlformats.org/officeDocument/2006/relationships/slide" Target="slides/slide806.xml"/><Relationship Id="rId813" Type="http://schemas.openxmlformats.org/officeDocument/2006/relationships/slide" Target="slides/slide807.xml"/><Relationship Id="rId814" Type="http://schemas.openxmlformats.org/officeDocument/2006/relationships/slide" Target="slides/slide808.xml"/><Relationship Id="rId815" Type="http://schemas.openxmlformats.org/officeDocument/2006/relationships/slide" Target="slides/slide809.xml"/><Relationship Id="rId816" Type="http://schemas.openxmlformats.org/officeDocument/2006/relationships/slide" Target="slides/slide810.xml"/><Relationship Id="rId817" Type="http://schemas.openxmlformats.org/officeDocument/2006/relationships/slide" Target="slides/slide811.xml"/><Relationship Id="rId818" Type="http://schemas.openxmlformats.org/officeDocument/2006/relationships/slide" Target="slides/slide812.xml"/><Relationship Id="rId819" Type="http://schemas.openxmlformats.org/officeDocument/2006/relationships/slide" Target="slides/slide813.xml"/><Relationship Id="rId820" Type="http://schemas.openxmlformats.org/officeDocument/2006/relationships/slide" Target="slides/slide814.xml"/><Relationship Id="rId821" Type="http://schemas.openxmlformats.org/officeDocument/2006/relationships/slide" Target="slides/slide815.xml"/><Relationship Id="rId822" Type="http://schemas.openxmlformats.org/officeDocument/2006/relationships/slide" Target="slides/slide816.xml"/><Relationship Id="rId823" Type="http://schemas.openxmlformats.org/officeDocument/2006/relationships/slide" Target="slides/slide817.xml"/><Relationship Id="rId824" Type="http://schemas.openxmlformats.org/officeDocument/2006/relationships/slide" Target="slides/slide818.xml"/><Relationship Id="rId825" Type="http://schemas.openxmlformats.org/officeDocument/2006/relationships/slide" Target="slides/slide819.xml"/><Relationship Id="rId826" Type="http://schemas.openxmlformats.org/officeDocument/2006/relationships/slide" Target="slides/slide820.xml"/><Relationship Id="rId827" Type="http://schemas.openxmlformats.org/officeDocument/2006/relationships/slide" Target="slides/slide821.xml"/><Relationship Id="rId828" Type="http://schemas.openxmlformats.org/officeDocument/2006/relationships/slide" Target="slides/slide822.xml"/><Relationship Id="rId829" Type="http://schemas.openxmlformats.org/officeDocument/2006/relationships/slide" Target="slides/slide823.xml"/><Relationship Id="rId830" Type="http://schemas.openxmlformats.org/officeDocument/2006/relationships/slide" Target="slides/slide824.xml"/><Relationship Id="rId831" Type="http://schemas.openxmlformats.org/officeDocument/2006/relationships/slide" Target="slides/slide825.xml"/><Relationship Id="rId832" Type="http://schemas.openxmlformats.org/officeDocument/2006/relationships/slide" Target="slides/slide826.xml"/><Relationship Id="rId833" Type="http://schemas.openxmlformats.org/officeDocument/2006/relationships/slide" Target="slides/slide827.xml"/><Relationship Id="rId834" Type="http://schemas.openxmlformats.org/officeDocument/2006/relationships/slide" Target="slides/slide828.xml"/><Relationship Id="rId835" Type="http://schemas.openxmlformats.org/officeDocument/2006/relationships/slide" Target="slides/slide829.xml"/><Relationship Id="rId836" Type="http://schemas.openxmlformats.org/officeDocument/2006/relationships/slide" Target="slides/slide830.xml"/><Relationship Id="rId837" Type="http://schemas.openxmlformats.org/officeDocument/2006/relationships/slide" Target="slides/slide831.xml"/><Relationship Id="rId838" Type="http://schemas.openxmlformats.org/officeDocument/2006/relationships/slide" Target="slides/slide832.xml"/><Relationship Id="rId839" Type="http://schemas.openxmlformats.org/officeDocument/2006/relationships/slide" Target="slides/slide833.xml"/><Relationship Id="rId840" Type="http://schemas.openxmlformats.org/officeDocument/2006/relationships/slide" Target="slides/slide834.xml"/><Relationship Id="rId841" Type="http://schemas.openxmlformats.org/officeDocument/2006/relationships/slide" Target="slides/slide835.xml"/><Relationship Id="rId842" Type="http://schemas.openxmlformats.org/officeDocument/2006/relationships/slide" Target="slides/slide836.xml"/><Relationship Id="rId843" Type="http://schemas.openxmlformats.org/officeDocument/2006/relationships/slide" Target="slides/slide837.xml"/><Relationship Id="rId844" Type="http://schemas.openxmlformats.org/officeDocument/2006/relationships/slide" Target="slides/slide838.xml"/><Relationship Id="rId845" Type="http://schemas.openxmlformats.org/officeDocument/2006/relationships/slide" Target="slides/slide839.xml"/><Relationship Id="rId846" Type="http://schemas.openxmlformats.org/officeDocument/2006/relationships/slide" Target="slides/slide840.xml"/><Relationship Id="rId847" Type="http://schemas.openxmlformats.org/officeDocument/2006/relationships/slide" Target="slides/slide841.xml"/><Relationship Id="rId848" Type="http://schemas.openxmlformats.org/officeDocument/2006/relationships/slide" Target="slides/slide842.xml"/><Relationship Id="rId849" Type="http://schemas.openxmlformats.org/officeDocument/2006/relationships/slide" Target="slides/slide843.xml"/><Relationship Id="rId850" Type="http://schemas.openxmlformats.org/officeDocument/2006/relationships/slide" Target="slides/slide844.xml"/><Relationship Id="rId851" Type="http://schemas.openxmlformats.org/officeDocument/2006/relationships/slide" Target="slides/slide845.xml"/><Relationship Id="rId852" Type="http://schemas.openxmlformats.org/officeDocument/2006/relationships/slide" Target="slides/slide846.xml"/><Relationship Id="rId853" Type="http://schemas.openxmlformats.org/officeDocument/2006/relationships/slide" Target="slides/slide847.xml"/><Relationship Id="rId854" Type="http://schemas.openxmlformats.org/officeDocument/2006/relationships/slide" Target="slides/slide848.xml"/><Relationship Id="rId855" Type="http://schemas.openxmlformats.org/officeDocument/2006/relationships/slide" Target="slides/slide849.xml"/><Relationship Id="rId856" Type="http://schemas.openxmlformats.org/officeDocument/2006/relationships/slide" Target="slides/slide850.xml"/><Relationship Id="rId857" Type="http://schemas.openxmlformats.org/officeDocument/2006/relationships/slide" Target="slides/slide851.xml"/><Relationship Id="rId858" Type="http://schemas.openxmlformats.org/officeDocument/2006/relationships/slide" Target="slides/slide852.xml"/><Relationship Id="rId859" Type="http://schemas.openxmlformats.org/officeDocument/2006/relationships/slide" Target="slides/slide853.xml"/><Relationship Id="rId860" Type="http://schemas.openxmlformats.org/officeDocument/2006/relationships/slide" Target="slides/slide854.xml"/><Relationship Id="rId861" Type="http://schemas.openxmlformats.org/officeDocument/2006/relationships/slide" Target="slides/slide855.xml"/><Relationship Id="rId862" Type="http://schemas.openxmlformats.org/officeDocument/2006/relationships/slide" Target="slides/slide856.xml"/><Relationship Id="rId863" Type="http://schemas.openxmlformats.org/officeDocument/2006/relationships/slide" Target="slides/slide857.xml"/><Relationship Id="rId864" Type="http://schemas.openxmlformats.org/officeDocument/2006/relationships/slide" Target="slides/slide858.xml"/><Relationship Id="rId865" Type="http://schemas.openxmlformats.org/officeDocument/2006/relationships/slide" Target="slides/slide859.xml"/><Relationship Id="rId866" Type="http://schemas.openxmlformats.org/officeDocument/2006/relationships/slide" Target="slides/slide860.xml"/><Relationship Id="rId867" Type="http://schemas.openxmlformats.org/officeDocument/2006/relationships/slide" Target="slides/slide861.xml"/><Relationship Id="rId868" Type="http://schemas.openxmlformats.org/officeDocument/2006/relationships/slide" Target="slides/slide862.xml"/><Relationship Id="rId869" Type="http://schemas.openxmlformats.org/officeDocument/2006/relationships/slide" Target="slides/slide863.xml"/><Relationship Id="rId870" Type="http://schemas.openxmlformats.org/officeDocument/2006/relationships/slide" Target="slides/slide864.xml"/><Relationship Id="rId871" Type="http://schemas.openxmlformats.org/officeDocument/2006/relationships/slide" Target="slides/slide865.xml"/><Relationship Id="rId872" Type="http://schemas.openxmlformats.org/officeDocument/2006/relationships/slide" Target="slides/slide866.xml"/><Relationship Id="rId873" Type="http://schemas.openxmlformats.org/officeDocument/2006/relationships/slide" Target="slides/slide867.xml"/><Relationship Id="rId874" Type="http://schemas.openxmlformats.org/officeDocument/2006/relationships/slide" Target="slides/slide868.xml"/><Relationship Id="rId875" Type="http://schemas.openxmlformats.org/officeDocument/2006/relationships/slide" Target="slides/slide869.xml"/><Relationship Id="rId876" Type="http://schemas.openxmlformats.org/officeDocument/2006/relationships/slide" Target="slides/slide870.xml"/><Relationship Id="rId877" Type="http://schemas.openxmlformats.org/officeDocument/2006/relationships/slide" Target="slides/slide871.xml"/><Relationship Id="rId878" Type="http://schemas.openxmlformats.org/officeDocument/2006/relationships/slide" Target="slides/slide872.xml"/><Relationship Id="rId879" Type="http://schemas.openxmlformats.org/officeDocument/2006/relationships/slide" Target="slides/slide873.xml"/><Relationship Id="rId880" Type="http://schemas.openxmlformats.org/officeDocument/2006/relationships/slide" Target="slides/slide874.xml"/><Relationship Id="rId881" Type="http://schemas.openxmlformats.org/officeDocument/2006/relationships/slide" Target="slides/slide875.xml"/><Relationship Id="rId882" Type="http://schemas.openxmlformats.org/officeDocument/2006/relationships/slide" Target="slides/slide876.xml"/><Relationship Id="rId883" Type="http://schemas.openxmlformats.org/officeDocument/2006/relationships/slide" Target="slides/slide877.xml"/><Relationship Id="rId884" Type="http://schemas.openxmlformats.org/officeDocument/2006/relationships/slide" Target="slides/slide878.xml"/><Relationship Id="rId885" Type="http://schemas.openxmlformats.org/officeDocument/2006/relationships/slide" Target="slides/slide879.xml"/><Relationship Id="rId886" Type="http://schemas.openxmlformats.org/officeDocument/2006/relationships/slide" Target="slides/slide880.xml"/><Relationship Id="rId887" Type="http://schemas.openxmlformats.org/officeDocument/2006/relationships/slide" Target="slides/slide881.xml"/><Relationship Id="rId888" Type="http://schemas.openxmlformats.org/officeDocument/2006/relationships/slide" Target="slides/slide882.xml"/><Relationship Id="rId889" Type="http://schemas.openxmlformats.org/officeDocument/2006/relationships/slide" Target="slides/slide883.xml"/><Relationship Id="rId890" Type="http://schemas.openxmlformats.org/officeDocument/2006/relationships/slide" Target="slides/slide884.xml"/><Relationship Id="rId891" Type="http://schemas.openxmlformats.org/officeDocument/2006/relationships/slide" Target="slides/slide885.xml"/><Relationship Id="rId892" Type="http://schemas.openxmlformats.org/officeDocument/2006/relationships/slide" Target="slides/slide886.xml"/><Relationship Id="rId893" Type="http://schemas.openxmlformats.org/officeDocument/2006/relationships/slide" Target="slides/slide887.xml"/><Relationship Id="rId894" Type="http://schemas.openxmlformats.org/officeDocument/2006/relationships/slide" Target="slides/slide888.xml"/><Relationship Id="rId895" Type="http://schemas.openxmlformats.org/officeDocument/2006/relationships/slide" Target="slides/slide889.xml"/><Relationship Id="rId896" Type="http://schemas.openxmlformats.org/officeDocument/2006/relationships/slide" Target="slides/slide890.xml"/><Relationship Id="rId897" Type="http://schemas.openxmlformats.org/officeDocument/2006/relationships/slide" Target="slides/slide891.xml"/><Relationship Id="rId898" Type="http://schemas.openxmlformats.org/officeDocument/2006/relationships/slide" Target="slides/slide892.xml"/><Relationship Id="rId899" Type="http://schemas.openxmlformats.org/officeDocument/2006/relationships/slide" Target="slides/slide893.xml"/><Relationship Id="rId900" Type="http://schemas.openxmlformats.org/officeDocument/2006/relationships/slide" Target="slides/slide894.xml"/><Relationship Id="rId901" Type="http://schemas.openxmlformats.org/officeDocument/2006/relationships/slide" Target="slides/slide895.xml"/><Relationship Id="rId902" Type="http://schemas.openxmlformats.org/officeDocument/2006/relationships/slide" Target="slides/slide896.xml"/><Relationship Id="rId903" Type="http://schemas.openxmlformats.org/officeDocument/2006/relationships/slide" Target="slides/slide897.xml"/><Relationship Id="rId904" Type="http://schemas.openxmlformats.org/officeDocument/2006/relationships/slide" Target="slides/slide898.xml"/><Relationship Id="rId905" Type="http://schemas.openxmlformats.org/officeDocument/2006/relationships/slide" Target="slides/slide899.xml"/><Relationship Id="rId906" Type="http://schemas.openxmlformats.org/officeDocument/2006/relationships/slide" Target="slides/slide900.xml"/><Relationship Id="rId907" Type="http://schemas.openxmlformats.org/officeDocument/2006/relationships/slide" Target="slides/slide901.xml"/><Relationship Id="rId908" Type="http://schemas.openxmlformats.org/officeDocument/2006/relationships/slide" Target="slides/slide902.xml"/><Relationship Id="rId909" Type="http://schemas.openxmlformats.org/officeDocument/2006/relationships/slide" Target="slides/slide903.xml"/><Relationship Id="rId910" Type="http://schemas.openxmlformats.org/officeDocument/2006/relationships/slide" Target="slides/slide904.xml"/><Relationship Id="rId911" Type="http://schemas.openxmlformats.org/officeDocument/2006/relationships/slide" Target="slides/slide905.xml"/><Relationship Id="rId912" Type="http://schemas.openxmlformats.org/officeDocument/2006/relationships/slide" Target="slides/slide906.xml"/><Relationship Id="rId913" Type="http://schemas.openxmlformats.org/officeDocument/2006/relationships/slide" Target="slides/slide907.xml"/><Relationship Id="rId914" Type="http://schemas.openxmlformats.org/officeDocument/2006/relationships/slide" Target="slides/slide908.xml"/><Relationship Id="rId915" Type="http://schemas.openxmlformats.org/officeDocument/2006/relationships/slide" Target="slides/slide909.xml"/><Relationship Id="rId916" Type="http://schemas.openxmlformats.org/officeDocument/2006/relationships/slide" Target="slides/slide910.xml"/><Relationship Id="rId917" Type="http://schemas.openxmlformats.org/officeDocument/2006/relationships/slide" Target="slides/slide911.xml"/><Relationship Id="rId918" Type="http://schemas.openxmlformats.org/officeDocument/2006/relationships/slide" Target="slides/slide912.xml"/><Relationship Id="rId919" Type="http://schemas.openxmlformats.org/officeDocument/2006/relationships/slide" Target="slides/slide913.xml"/><Relationship Id="rId920" Type="http://schemas.openxmlformats.org/officeDocument/2006/relationships/slide" Target="slides/slide914.xml"/><Relationship Id="rId921" Type="http://schemas.openxmlformats.org/officeDocument/2006/relationships/slide" Target="slides/slide915.xml"/><Relationship Id="rId922" Type="http://schemas.openxmlformats.org/officeDocument/2006/relationships/slide" Target="slides/slide916.xml"/><Relationship Id="rId923" Type="http://schemas.openxmlformats.org/officeDocument/2006/relationships/slide" Target="slides/slide917.xml"/><Relationship Id="rId924" Type="http://schemas.openxmlformats.org/officeDocument/2006/relationships/slide" Target="slides/slide918.xml"/><Relationship Id="rId925" Type="http://schemas.openxmlformats.org/officeDocument/2006/relationships/slide" Target="slides/slide919.xml"/><Relationship Id="rId926" Type="http://schemas.openxmlformats.org/officeDocument/2006/relationships/slide" Target="slides/slide920.xml"/><Relationship Id="rId927" Type="http://schemas.openxmlformats.org/officeDocument/2006/relationships/slide" Target="slides/slide921.xml"/><Relationship Id="rId928" Type="http://schemas.openxmlformats.org/officeDocument/2006/relationships/slide" Target="slides/slide922.xml"/><Relationship Id="rId929" Type="http://schemas.openxmlformats.org/officeDocument/2006/relationships/slide" Target="slides/slide923.xml"/><Relationship Id="rId930" Type="http://schemas.openxmlformats.org/officeDocument/2006/relationships/slide" Target="slides/slide924.xml"/><Relationship Id="rId931" Type="http://schemas.openxmlformats.org/officeDocument/2006/relationships/slide" Target="slides/slide925.xml"/><Relationship Id="rId932" Type="http://schemas.openxmlformats.org/officeDocument/2006/relationships/slide" Target="slides/slide926.xml"/><Relationship Id="rId933" Type="http://schemas.openxmlformats.org/officeDocument/2006/relationships/slide" Target="slides/slide927.xml"/><Relationship Id="rId934" Type="http://schemas.openxmlformats.org/officeDocument/2006/relationships/slide" Target="slides/slide928.xml"/><Relationship Id="rId935" Type="http://schemas.openxmlformats.org/officeDocument/2006/relationships/slide" Target="slides/slide929.xml"/><Relationship Id="rId936" Type="http://schemas.openxmlformats.org/officeDocument/2006/relationships/slide" Target="slides/slide930.xml"/><Relationship Id="rId937" Type="http://schemas.openxmlformats.org/officeDocument/2006/relationships/slide" Target="slides/slide931.xml"/><Relationship Id="rId938" Type="http://schemas.openxmlformats.org/officeDocument/2006/relationships/slide" Target="slides/slide932.xml"/><Relationship Id="rId939" Type="http://schemas.openxmlformats.org/officeDocument/2006/relationships/slide" Target="slides/slide933.xml"/><Relationship Id="rId940" Type="http://schemas.openxmlformats.org/officeDocument/2006/relationships/slide" Target="slides/slide934.xml"/><Relationship Id="rId941" Type="http://schemas.openxmlformats.org/officeDocument/2006/relationships/slide" Target="slides/slide935.xml"/><Relationship Id="rId942" Type="http://schemas.openxmlformats.org/officeDocument/2006/relationships/slide" Target="slides/slide936.xml"/><Relationship Id="rId943" Type="http://schemas.openxmlformats.org/officeDocument/2006/relationships/slide" Target="slides/slide937.xml"/><Relationship Id="rId944" Type="http://schemas.openxmlformats.org/officeDocument/2006/relationships/slide" Target="slides/slide938.xml"/><Relationship Id="rId945" Type="http://schemas.openxmlformats.org/officeDocument/2006/relationships/slide" Target="slides/slide939.xml"/><Relationship Id="rId946" Type="http://schemas.openxmlformats.org/officeDocument/2006/relationships/slide" Target="slides/slide940.xml"/><Relationship Id="rId947" Type="http://schemas.openxmlformats.org/officeDocument/2006/relationships/slide" Target="slides/slide941.xml"/><Relationship Id="rId948" Type="http://schemas.openxmlformats.org/officeDocument/2006/relationships/slide" Target="slides/slide942.xml"/><Relationship Id="rId949" Type="http://schemas.openxmlformats.org/officeDocument/2006/relationships/slide" Target="slides/slide943.xml"/><Relationship Id="rId950" Type="http://schemas.openxmlformats.org/officeDocument/2006/relationships/slide" Target="slides/slide944.xml"/><Relationship Id="rId951" Type="http://schemas.openxmlformats.org/officeDocument/2006/relationships/slide" Target="slides/slide945.xml"/><Relationship Id="rId952" Type="http://schemas.openxmlformats.org/officeDocument/2006/relationships/slide" Target="slides/slide946.xml"/><Relationship Id="rId953" Type="http://schemas.openxmlformats.org/officeDocument/2006/relationships/slide" Target="slides/slide947.xml"/><Relationship Id="rId954" Type="http://schemas.openxmlformats.org/officeDocument/2006/relationships/slide" Target="slides/slide948.xml"/><Relationship Id="rId955" Type="http://schemas.openxmlformats.org/officeDocument/2006/relationships/slide" Target="slides/slide949.xml"/><Relationship Id="rId956" Type="http://schemas.openxmlformats.org/officeDocument/2006/relationships/slide" Target="slides/slide950.xml"/><Relationship Id="rId957" Type="http://schemas.openxmlformats.org/officeDocument/2006/relationships/slide" Target="slides/slide951.xml"/><Relationship Id="rId958" Type="http://schemas.openxmlformats.org/officeDocument/2006/relationships/slide" Target="slides/slide952.xml"/><Relationship Id="rId959" Type="http://schemas.openxmlformats.org/officeDocument/2006/relationships/slide" Target="slides/slide953.xml"/><Relationship Id="rId960" Type="http://schemas.openxmlformats.org/officeDocument/2006/relationships/slide" Target="slides/slide954.xml"/><Relationship Id="rId961" Type="http://schemas.openxmlformats.org/officeDocument/2006/relationships/slide" Target="slides/slide955.xml"/><Relationship Id="rId962" Type="http://schemas.openxmlformats.org/officeDocument/2006/relationships/slide" Target="slides/slide956.xml"/><Relationship Id="rId963" Type="http://schemas.openxmlformats.org/officeDocument/2006/relationships/slide" Target="slides/slide957.xml"/><Relationship Id="rId964" Type="http://schemas.openxmlformats.org/officeDocument/2006/relationships/slide" Target="slides/slide958.xml"/><Relationship Id="rId965" Type="http://schemas.openxmlformats.org/officeDocument/2006/relationships/slide" Target="slides/slide959.xml"/><Relationship Id="rId966" Type="http://schemas.openxmlformats.org/officeDocument/2006/relationships/slide" Target="slides/slide960.xml"/><Relationship Id="rId967" Type="http://schemas.openxmlformats.org/officeDocument/2006/relationships/slide" Target="slides/slide961.xml"/><Relationship Id="rId968" Type="http://schemas.openxmlformats.org/officeDocument/2006/relationships/slide" Target="slides/slide962.xml"/><Relationship Id="rId969" Type="http://schemas.openxmlformats.org/officeDocument/2006/relationships/slide" Target="slides/slide963.xml"/><Relationship Id="rId970" Type="http://schemas.openxmlformats.org/officeDocument/2006/relationships/slide" Target="slides/slide964.xml"/><Relationship Id="rId971" Type="http://schemas.openxmlformats.org/officeDocument/2006/relationships/slide" Target="slides/slide965.xml"/><Relationship Id="rId972" Type="http://schemas.openxmlformats.org/officeDocument/2006/relationships/slide" Target="slides/slide966.xml"/><Relationship Id="rId973" Type="http://schemas.openxmlformats.org/officeDocument/2006/relationships/slide" Target="slides/slide967.xml"/><Relationship Id="rId974" Type="http://schemas.openxmlformats.org/officeDocument/2006/relationships/slide" Target="slides/slide968.xml"/><Relationship Id="rId975" Type="http://schemas.openxmlformats.org/officeDocument/2006/relationships/slide" Target="slides/slide969.xml"/><Relationship Id="rId976" Type="http://schemas.openxmlformats.org/officeDocument/2006/relationships/slide" Target="slides/slide970.xml"/><Relationship Id="rId977" Type="http://schemas.openxmlformats.org/officeDocument/2006/relationships/slide" Target="slides/slide971.xml"/><Relationship Id="rId978" Type="http://schemas.openxmlformats.org/officeDocument/2006/relationships/slide" Target="slides/slide972.xml"/><Relationship Id="rId979" Type="http://schemas.openxmlformats.org/officeDocument/2006/relationships/slide" Target="slides/slide973.xml"/><Relationship Id="rId980" Type="http://schemas.openxmlformats.org/officeDocument/2006/relationships/slide" Target="slides/slide974.xml"/><Relationship Id="rId981" Type="http://schemas.openxmlformats.org/officeDocument/2006/relationships/slide" Target="slides/slide975.xml"/><Relationship Id="rId982" Type="http://schemas.openxmlformats.org/officeDocument/2006/relationships/slide" Target="slides/slide976.xml"/><Relationship Id="rId983" Type="http://schemas.openxmlformats.org/officeDocument/2006/relationships/slide" Target="slides/slide977.xml"/><Relationship Id="rId984" Type="http://schemas.openxmlformats.org/officeDocument/2006/relationships/slide" Target="slides/slide978.xml"/><Relationship Id="rId985" Type="http://schemas.openxmlformats.org/officeDocument/2006/relationships/slide" Target="slides/slide979.xml"/><Relationship Id="rId986" Type="http://schemas.openxmlformats.org/officeDocument/2006/relationships/slide" Target="slides/slide980.xml"/><Relationship Id="rId987" Type="http://schemas.openxmlformats.org/officeDocument/2006/relationships/slide" Target="slides/slide981.xml"/><Relationship Id="rId988" Type="http://schemas.openxmlformats.org/officeDocument/2006/relationships/slide" Target="slides/slide982.xml"/><Relationship Id="rId989" Type="http://schemas.openxmlformats.org/officeDocument/2006/relationships/slide" Target="slides/slide983.xml"/><Relationship Id="rId990" Type="http://schemas.openxmlformats.org/officeDocument/2006/relationships/slide" Target="slides/slide984.xml"/><Relationship Id="rId991" Type="http://schemas.openxmlformats.org/officeDocument/2006/relationships/slide" Target="slides/slide985.xml"/><Relationship Id="rId992" Type="http://schemas.openxmlformats.org/officeDocument/2006/relationships/slide" Target="slides/slide986.xml"/><Relationship Id="rId993" Type="http://schemas.openxmlformats.org/officeDocument/2006/relationships/slide" Target="slides/slide987.xml"/><Relationship Id="rId994" Type="http://schemas.openxmlformats.org/officeDocument/2006/relationships/slide" Target="slides/slide988.xml"/><Relationship Id="rId995" Type="http://schemas.openxmlformats.org/officeDocument/2006/relationships/slide" Target="slides/slide989.xml"/><Relationship Id="rId996" Type="http://schemas.openxmlformats.org/officeDocument/2006/relationships/slide" Target="slides/slide990.xml"/><Relationship Id="rId997" Type="http://schemas.openxmlformats.org/officeDocument/2006/relationships/slide" Target="slides/slide991.xml"/><Relationship Id="rId998" Type="http://schemas.openxmlformats.org/officeDocument/2006/relationships/slide" Target="slides/slide992.xml"/><Relationship Id="rId999" Type="http://schemas.openxmlformats.org/officeDocument/2006/relationships/slide" Target="slides/slide993.xml"/><Relationship Id="rId1000" Type="http://schemas.openxmlformats.org/officeDocument/2006/relationships/slide" Target="slides/slide994.xml"/><Relationship Id="rId1001" Type="http://schemas.openxmlformats.org/officeDocument/2006/relationships/slide" Target="slides/slide995.xml"/><Relationship Id="rId1002" Type="http://schemas.openxmlformats.org/officeDocument/2006/relationships/slide" Target="slides/slide996.xml"/><Relationship Id="rId1003" Type="http://schemas.openxmlformats.org/officeDocument/2006/relationships/slide" Target="slides/slide997.xml"/><Relationship Id="rId1004" Type="http://schemas.openxmlformats.org/officeDocument/2006/relationships/slide" Target="slides/slide998.xml"/><Relationship Id="rId1005" Type="http://schemas.openxmlformats.org/officeDocument/2006/relationships/slide" Target="slides/slide999.xml"/><Relationship Id="rId1006" Type="http://schemas.openxmlformats.org/officeDocument/2006/relationships/slide" Target="slides/slide1000.xml"/><Relationship Id="rId1007" Type="http://schemas.openxmlformats.org/officeDocument/2006/relationships/slide" Target="slides/slide100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3B6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463040"/>
            <a:ext cx="1078992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FFFFFF"/>
                </a:solidFill>
              </a:defRPr>
            </a:pPr>
            <a:r>
              <a:t>ECONOMIC DEVELOPMENT:</a:t>
            </a:r>
            <a:br/>
            <a:r>
              <a:t>ITS MEASURING WAYS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65760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100">
                <a:solidFill>
                  <a:srgbClr val="DCEBFF"/>
                </a:solidFill>
              </a:defRPr>
            </a:pPr>
            <a:r>
              <a:t>500-Question Interactive Worksheet Presentation</a:t>
            </a:r>
            <a:br/>
            <a:r>
              <a:t>Each question is followed immediately by its correct answer.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Per capita income is calculated by dividing: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National income by population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Population by national income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Exports by imports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GDP by savings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5 of 500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50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Sustainable development indicators may include: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Carbon emissions and renewable energy use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Only exports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Only tax revenue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Only population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50 of 500</a:t>
            </a:r>
          </a:p>
        </p:txBody>
      </p:sp>
    </p:spTree>
  </p:cSld>
  <p:clrMapOvr>
    <a:masterClrMapping/>
  </p:clrMapOvr>
</p:sld>
</file>

<file path=ppt/slides/slide10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500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State the central principle of sound development measurement.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500 of 500</a:t>
            </a:r>
          </a:p>
        </p:txBody>
      </p:sp>
    </p:spTree>
  </p:cSld>
  <p:clrMapOvr>
    <a:masterClrMapping/>
  </p:clrMapOvr>
</p:sld>
</file>

<file path=ppt/slides/slide10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500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State the central principle of sound development measurement.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Use relevant, reliable and multiple indicators to assess progress across people, places and time.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500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50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Sustainable development indicators may include: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Carbon emissions and renewable energy use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50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51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a composite measure of health, education and income?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HDI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51 of 500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51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a composite measure of health, education and income?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HDI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51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52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overlapping deprivations in health, education and living standards?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MPI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52 of 500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52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overlapping deprivations in health, education and living standards?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MPI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52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53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the degree of inequality in a distribution?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Gini coefficient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53 of 500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53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the degree of inequality in a distribution?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Gini coefficient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53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54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differences in domestic price levels?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PPP-adjusted income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54 of 500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54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differences in domestic price levels?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PPP-adjusted income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54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Per capita income is calculated by dividing: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National income by population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5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55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average output after price and population effects?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real GDP per capita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55 of 500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55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average output after price and population effects?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real GDP per capita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55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56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average survival and health conditions?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life expectancy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56 of 500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56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average survival and health conditions?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life expectancy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56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57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accumulated educational achievement?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school attainment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57 of 500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57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accumulated educational achievement?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school attainment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57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58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the proportion below the poverty threshold?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poverty headcount ratio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58 of 500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58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the proportion below the poverty threshold?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poverty headcount ratio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58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59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the average shortfall from the poverty line?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poverty gap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59 of 500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59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the average shortfall from the poverty line?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poverty gap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59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Real GDP is GDP measured: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At current prices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After removing the effect of price changes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Only in foreign currency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Before depreciation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6 of 500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60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output per worker or per hour?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labour productivity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60 of 500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60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output per worker or per hour?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labour productivity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60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61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unused labour among active job seekers?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unemployment rate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61 of 500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61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unused labour among active job seekers?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unemployment 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61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62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work outside much formal regulation and protection?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informal employment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62 of 500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62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work outside much formal regulation and protection?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informal employment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62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63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basic infrastructure and living standards?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access to electricity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63 of 500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63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basic infrastructure and living standards?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access to electricity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63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64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public-health-related living conditions?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sanitation coverage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64 of 500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64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public-health-related living conditions?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sanitation coverage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64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Real GDP is GDP measured: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B: After removing the effect of price changes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6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65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digital inclusion and connectivity?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internet access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65 of 500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65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digital inclusion and connectivity?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internet access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65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66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women's economic inclusion?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female labour force participation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66 of 500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66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women's economic inclusion?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female labour force participation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66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67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health and living conditions?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child mortality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67 of 500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67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health and living conditions?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child mortality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67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68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food and health security?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nutrition indicators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68 of 500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68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food and health security?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nutrition indicators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68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69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environmental sustainability?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renewable energy share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69 of 500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69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environmental sustainability?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renewable energy share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69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Nominal GDP can rise even when real output does not because of: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Inflation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Population decline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Depreciation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Migration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7 of 500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70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environmental pressure per unit of activity?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carbon intensity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70 of 500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70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environmental pressure per unit of activity?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carbon intensity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70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71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institutional quality and accountability?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governance indicators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71 of 500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71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institutional quality and accountability?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governance indicators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71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72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institutional integrity risks?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corruption indicators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72 of 500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72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institutional integrity risks?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corruption indicators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72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73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protection against economic vulnerability?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social protection coverage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73 of 500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73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protection against economic vulnerability?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social protection coverage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73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74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access to useful financial services?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financial inclusion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74 of 500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74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access to useful financial services?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financial inclusion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74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Nominal GDP can rise even when real output does not because of: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Inflation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7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75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housing and urban deprivation?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urban slum population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75 of 500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75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housing and urban deprivation?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urban slum population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75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76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age-related pressure on workers?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dependency ratio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76 of 500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76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age-related pressure on workers?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dependency ratio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76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77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demographic change?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population growth rate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77 of 500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77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demographic change?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population growth 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77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78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structural transformation?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sectoral employment share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78 of 500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78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structural transformation?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sectoral employment share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78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79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breadth of productive activity?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export diversification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79 of 500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79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breadth of productive activity?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export diversification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79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HDI includes indicators related to: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Income, health and education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Inflation, trade and taxes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Exports, imports and tariffs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Only population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8 of 500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80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technological capability?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innovation indicators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80 of 500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80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technological capability?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innovation indicators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80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81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investment in knowledge creation?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research expenditure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81 of 500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81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investment in knowledge creation?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research expenditure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81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82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productive and social connectivity?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infrastructure access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82 of 500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82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productive and social connectivity?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infrastructure access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82</a:t>
            </a: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83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combined progress across several dimensions?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multidimensional development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83 of 500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83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combined progress across several dimensions?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multidimensional development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83</a:t>
            </a: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84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how growth affects welfare and sustainability?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quality of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84 of 500</a:t>
            </a: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84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how growth affects welfare and sustainability?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quality of growth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84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HDI includes indicators related to: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Income, health and education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8</a:t>
            </a: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85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breadth of participation in economic gains?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inclusive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85 of 500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85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breadth of participation in economic gains?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inclusive growth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85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86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economic progress with lower environmental damage?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green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86 of 500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86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economic progress with lower environmental damage?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green growth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86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87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skills, knowledge and health of people?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human capital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87 of 500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87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skills, knowledge and health of people?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human capital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87</a:t>
            </a: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88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networks and trust supporting cooperation?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social capital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88 of 500</a:t>
            </a: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88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networks and trust supporting cooperation?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social capital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88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89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predictability and fairness of institutions?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rule of law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89 of 500</a:t>
            </a: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89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predictability and fairness of institutions?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rule of law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89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Life expectancy is primarily used as an indicator of: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Health achievement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Income inequality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Inflation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Industrial production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9 of 500</a:t>
            </a:r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90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differences in development across locations?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regional disparity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90 of 500</a:t>
            </a:r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90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differences in development across locations?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regional disparity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90</a:t>
            </a:r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91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improvement of rural livelihoods and services?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rural development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91 of 500</a:t>
            </a:r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91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improvement of rural livelihoods and services?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rural development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91</a:t>
            </a:r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92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productive work with adequate conditions?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quality employment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92 of 500</a:t>
            </a: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92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productive work with adequate conditions?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quality employment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92</a:t>
            </a:r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93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insufficient use of available labour?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underemployment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93 of 500</a:t>
            </a:r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93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insufficient use of available labour?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underemployment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93</a:t>
            </a:r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94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reliable access to sufficient nutritious food?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food security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94 of 500</a:t>
            </a:r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94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reliable access to sufficient nutritious food?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food security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94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Life expectancy is primarily used as an indicator of: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Health achievement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9</a:t>
            </a:r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95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adequacy of living conditions?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housing quality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95 of 500</a:t>
            </a:r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95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adequacy of living conditions?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housing quality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95</a:t>
            </a:r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96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ability to access markets and services?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transport connectivity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96 of 500</a:t>
            </a:r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96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ability to access markets and services?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transport connectivity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96</a:t>
            </a:r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97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access to needed health services?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health coverage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97 of 500</a:t>
            </a:r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97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access to needed health services?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health coverage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97</a:t>
            </a:r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98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what students actually know and can do?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learning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98 of 500</a:t>
            </a:r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98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what students actually know and can do?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learning outcomes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98</a:t>
            </a:r>
          </a:p>
        </p:txBody>
      </p:sp>
    </p:spTree>
  </p:cSld>
  <p:clrMapOvr>
    <a:masterClrMapping/>
  </p:clrMapOvr>
</p:sld>
</file>

<file path=ppt/slides/slide1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99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typical income less affected by extremes?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median income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99 of 500</a:t>
            </a:r>
          </a:p>
        </p:txBody>
      </p:sp>
    </p:spTree>
  </p:cSld>
  <p:clrMapOvr>
    <a:masterClrMapping/>
  </p:clrMapOvr>
</p:sld>
</file>

<file path=ppt/slides/slide1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99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typical income less affected by extremes?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median income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99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Economic development is best described as: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An increase in population only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A long-term improvement in income, welfare and capabilities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A fall in prices only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An increase in exports only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 of 500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Expected years of schooling is used in: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HDI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CPI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Balance of payments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Exchange rate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10 of 500</a:t>
            </a:r>
          </a:p>
        </p:txBody>
      </p:sp>
    </p:spTree>
  </p:cSld>
  <p:clrMapOvr>
    <a:masterClrMapping/>
  </p:clrMapOvr>
</p:sld>
</file>

<file path=ppt/slides/slide2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Which measure is most directly associated with unequal ownership of assets?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wealth inequality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 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tariff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Budget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100 of 500</a:t>
            </a:r>
          </a:p>
        </p:txBody>
      </p:sp>
    </p:spTree>
  </p:cSld>
  <p:clrMapOvr>
    <a:masterClrMapping/>
  </p:clrMapOvr>
</p:sld>
</file>

<file path=ppt/slides/slide2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Which measure is most directly associated with unequal ownership of assets?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wealth inequality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100</a:t>
            </a:r>
          </a:p>
        </p:txBody>
      </p:sp>
    </p:spTree>
  </p:cSld>
  <p:clrMapOvr>
    <a:masterClrMapping/>
  </p:clrMapOvr>
</p:sld>
</file>

<file path=ppt/slides/slide2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Economic development can occur without any increase in human capabilities.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101 of 500</a:t>
            </a:r>
          </a:p>
        </p:txBody>
      </p:sp>
    </p:spTree>
  </p:cSld>
  <p:clrMapOvr>
    <a:masterClrMapping/>
  </p:clrMapOvr>
</p:sld>
</file>

<file path=ppt/slides/slide2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Economic development can occur without any increase in human capabilities.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101</a:t>
            </a:r>
          </a:p>
        </p:txBody>
      </p:sp>
    </p:spTree>
  </p:cSld>
  <p:clrMapOvr>
    <a:masterClrMapping/>
  </p:clrMapOvr>
</p:sld>
</file>

<file path=ppt/slides/slide2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GDP per capita is a useful but incomplete measure of development.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102 of 500</a:t>
            </a:r>
          </a:p>
        </p:txBody>
      </p:sp>
    </p:spTree>
  </p:cSld>
  <p:clrMapOvr>
    <a:masterClrMapping/>
  </p:clrMapOvr>
</p:sld>
</file>

<file path=ppt/slides/slide2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GDP per capita is a useful but incomplete measure of development.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102</a:t>
            </a:r>
          </a:p>
        </p:txBody>
      </p:sp>
    </p:spTree>
  </p:cSld>
  <p:clrMapOvr>
    <a:masterClrMapping/>
  </p:clrMapOvr>
</p:sld>
</file>

<file path=ppt/slides/slide2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Real GDP removes the effect of price changes.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103 of 500</a:t>
            </a:r>
          </a:p>
        </p:txBody>
      </p:sp>
    </p:spTree>
  </p:cSld>
  <p:clrMapOvr>
    <a:masterClrMapping/>
  </p:clrMapOvr>
</p:sld>
</file>

<file path=ppt/slides/slide2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Real GDP removes the effect of price changes.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103</a:t>
            </a:r>
          </a:p>
        </p:txBody>
      </p:sp>
    </p:spTree>
  </p:cSld>
  <p:clrMapOvr>
    <a:masterClrMapping/>
  </p:clrMapOvr>
</p:sld>
</file>

<file path=ppt/slides/slide2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HDI includes health, education and income dimensions.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104 of 500</a:t>
            </a:r>
          </a:p>
        </p:txBody>
      </p:sp>
    </p:spTree>
  </p:cSld>
  <p:clrMapOvr>
    <a:masterClrMapping/>
  </p:clrMapOvr>
</p:sld>
</file>

<file path=ppt/slides/slide2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HDI includes health, education and income dimensions.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104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Expected years of schooling is used in: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HDI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10</a:t>
            </a:r>
          </a:p>
        </p:txBody>
      </p:sp>
    </p:spTree>
  </p:cSld>
  <p:clrMapOvr>
    <a:masterClrMapping/>
  </p:clrMapOvr>
</p:sld>
</file>

<file path=ppt/slides/slide2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lower Gini coefficient generally indicates greater inequality.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105 of 500</a:t>
            </a:r>
          </a:p>
        </p:txBody>
      </p:sp>
    </p:spTree>
  </p:cSld>
  <p:clrMapOvr>
    <a:masterClrMapping/>
  </p:clrMapOvr>
</p:sld>
</file>

<file path=ppt/slides/slide2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lower Gini coefficient generally indicates greater inequality.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105</a:t>
            </a:r>
          </a:p>
        </p:txBody>
      </p:sp>
    </p:spTree>
  </p:cSld>
  <p:clrMapOvr>
    <a:masterClrMapping/>
  </p:clrMapOvr>
</p:sld>
</file>

<file path=ppt/slides/slide2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PPP comparisons account for differences in price levels across countries.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106 of 500</a:t>
            </a:r>
          </a:p>
        </p:txBody>
      </p:sp>
    </p:spTree>
  </p:cSld>
  <p:clrMapOvr>
    <a:masterClrMapping/>
  </p:clrMapOvr>
</p:sld>
</file>

<file path=ppt/slides/slide2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PPP comparisons account for differences in price levels across countries.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106</a:t>
            </a:r>
          </a:p>
        </p:txBody>
      </p:sp>
    </p:spTree>
  </p:cSld>
  <p:clrMapOvr>
    <a:masterClrMapping/>
  </p:clrMapOvr>
</p:sld>
</file>

<file path=ppt/slides/slide2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High national income automatically guarantees equal distribution of income.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107 of 500</a:t>
            </a:r>
          </a:p>
        </p:txBody>
      </p:sp>
    </p:spTree>
  </p:cSld>
  <p:clrMapOvr>
    <a:masterClrMapping/>
  </p:clrMapOvr>
</p:sld>
</file>

<file path=ppt/slides/slide2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High national income automatically guarantees equal distribution of income.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107</a:t>
            </a:r>
          </a:p>
        </p:txBody>
      </p:sp>
    </p:spTree>
  </p:cSld>
  <p:clrMapOvr>
    <a:masterClrMapping/>
  </p:clrMapOvr>
</p:sld>
</file>

<file path=ppt/slides/slide2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Life expectancy can provide information about health conditions.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108 of 500</a:t>
            </a:r>
          </a:p>
        </p:txBody>
      </p:sp>
    </p:spTree>
  </p:cSld>
  <p:clrMapOvr>
    <a:masterClrMapping/>
  </p:clrMapOvr>
</p:sld>
</file>

<file path=ppt/slides/slide2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Life expectancy can provide information about health conditions.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108</a:t>
            </a:r>
          </a:p>
        </p:txBody>
      </p:sp>
    </p:spTree>
  </p:cSld>
  <p:clrMapOvr>
    <a:masterClrMapping/>
  </p:clrMapOvr>
</p:sld>
</file>

<file path=ppt/slides/slide2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109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Literacy is the only valid measure of educational development.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109 of 500</a:t>
            </a:r>
          </a:p>
        </p:txBody>
      </p:sp>
    </p:spTree>
  </p:cSld>
  <p:clrMapOvr>
    <a:masterClrMapping/>
  </p:clrMapOvr>
</p:sld>
</file>

<file path=ppt/slides/slide2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109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Literacy is the only valid measure of educational development.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109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PPP is useful because it: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Adjusts income for differences in price levels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Measures population density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Calculates literacy only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Measures rainfall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11 of 500</a:t>
            </a:r>
          </a:p>
        </p:txBody>
      </p:sp>
    </p:spTree>
  </p:cSld>
  <p:clrMapOvr>
    <a:masterClrMapping/>
  </p:clrMapOvr>
</p:sld>
</file>

<file path=ppt/slides/slide2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MPI can identify multiple forms of deprivation simultaneously.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110 of 500</a:t>
            </a:r>
          </a:p>
        </p:txBody>
      </p:sp>
    </p:spTree>
  </p:cSld>
  <p:clrMapOvr>
    <a:masterClrMapping/>
  </p:clrMapOvr>
</p:sld>
</file>

<file path=ppt/slides/slide2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MPI can identify multiple forms of deprivation simultaneously.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110</a:t>
            </a:r>
          </a:p>
        </p:txBody>
      </p:sp>
    </p:spTree>
  </p:cSld>
  <p:clrMapOvr>
    <a:masterClrMapping/>
  </p:clrMapOvr>
</p:sld>
</file>

<file path=ppt/slides/slide2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Poverty headcount ratio shows how far below the poverty line people are.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111 of 500</a:t>
            </a:r>
          </a:p>
        </p:txBody>
      </p:sp>
    </p:spTree>
  </p:cSld>
  <p:clrMapOvr>
    <a:masterClrMapping/>
  </p:clrMapOvr>
</p:sld>
</file>

<file path=ppt/slides/slide2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Poverty headcount ratio shows how far below the poverty line people are.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111</a:t>
            </a:r>
          </a:p>
        </p:txBody>
      </p:sp>
    </p:spTree>
  </p:cSld>
  <p:clrMapOvr>
    <a:masterClrMapping/>
  </p:clrMapOvr>
</p:sld>
</file>

<file path=ppt/slides/slide2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poverty gap captures the depth of poverty.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112 of 500</a:t>
            </a:r>
          </a:p>
        </p:txBody>
      </p:sp>
    </p:spTree>
  </p:cSld>
  <p:clrMapOvr>
    <a:masterClrMapping/>
  </p:clrMapOvr>
</p:sld>
</file>

<file path=ppt/slides/slide2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poverty gap captures the depth of poverty.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112</a:t>
            </a:r>
          </a:p>
        </p:txBody>
      </p:sp>
    </p:spTree>
  </p:cSld>
  <p:clrMapOvr>
    <a:masterClrMapping/>
  </p:clrMapOvr>
</p:sld>
</file>

<file path=ppt/slides/slide2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Sustainable development ignores future generations.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113 of 500</a:t>
            </a:r>
          </a:p>
        </p:txBody>
      </p:sp>
    </p:spTree>
  </p:cSld>
  <p:clrMapOvr>
    <a:masterClrMapping/>
  </p:clrMapOvr>
</p:sld>
</file>

<file path=ppt/slides/slide2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Sustainable development ignores future generations.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113</a:t>
            </a:r>
          </a:p>
        </p:txBody>
      </p:sp>
    </p:spTree>
  </p:cSld>
  <p:clrMapOvr>
    <a:masterClrMapping/>
  </p:clrMapOvr>
</p:sld>
</file>

<file path=ppt/slides/slide2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Economic growth and economic development are exactly the same concept.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114 of 500</a:t>
            </a:r>
          </a:p>
        </p:txBody>
      </p:sp>
    </p:spTree>
  </p:cSld>
  <p:clrMapOvr>
    <a:masterClrMapping/>
  </p:clrMapOvr>
</p:sld>
</file>

<file path=ppt/slides/slide2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Economic growth and economic development are exactly the same concept.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114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PPP is useful because it: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Adjusts income for differences in price levels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11</a:t>
            </a:r>
          </a:p>
        </p:txBody>
      </p:sp>
    </p:spTree>
  </p:cSld>
  <p:clrMapOvr>
    <a:masterClrMapping/>
  </p:clrMapOvr>
</p:sld>
</file>

<file path=ppt/slides/slide2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Access to sanitation can affect health outcomes.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115 of 500</a:t>
            </a:r>
          </a:p>
        </p:txBody>
      </p:sp>
    </p:spTree>
  </p:cSld>
  <p:clrMapOvr>
    <a:masterClrMapping/>
  </p:clrMapOvr>
</p:sld>
</file>

<file path=ppt/slides/slide2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Access to sanitation can affect health outcomes.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115</a:t>
            </a:r>
          </a:p>
        </p:txBody>
      </p:sp>
    </p:spTree>
  </p:cSld>
  <p:clrMapOvr>
    <a:masterClrMapping/>
  </p:clrMapOvr>
</p:sld>
</file>

<file path=ppt/slides/slide2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Unemployment can coexist with positive GDP growth.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116 of 500</a:t>
            </a:r>
          </a:p>
        </p:txBody>
      </p:sp>
    </p:spTree>
  </p:cSld>
  <p:clrMapOvr>
    <a:masterClrMapping/>
  </p:clrMapOvr>
</p:sld>
</file>

<file path=ppt/slides/slide2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Unemployment can coexist with positive GDP growth.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116</a:t>
            </a:r>
          </a:p>
        </p:txBody>
      </p:sp>
    </p:spTree>
  </p:cSld>
  <p:clrMapOvr>
    <a:masterClrMapping/>
  </p:clrMapOvr>
</p:sld>
</file>

<file path=ppt/slides/slide2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Median income is often less sensitive to extreme incomes than mean income.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117 of 500</a:t>
            </a:r>
          </a:p>
        </p:txBody>
      </p:sp>
    </p:spTree>
  </p:cSld>
  <p:clrMapOvr>
    <a:masterClrMapping/>
  </p:clrMapOvr>
</p:sld>
</file>

<file path=ppt/slides/slide2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Median income is often less sensitive to extreme incomes than mean income.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117</a:t>
            </a:r>
          </a:p>
        </p:txBody>
      </p:sp>
    </p:spTree>
  </p:cSld>
  <p:clrMapOvr>
    <a:masterClrMapping/>
  </p:clrMapOvr>
</p:sld>
</file>

<file path=ppt/slides/slide2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Lorenz curve is used to represent income distribution.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118 of 500</a:t>
            </a:r>
          </a:p>
        </p:txBody>
      </p:sp>
    </p:spTree>
  </p:cSld>
  <p:clrMapOvr>
    <a:masterClrMapping/>
  </p:clrMapOvr>
</p:sld>
</file>

<file path=ppt/slides/slide2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Lorenz curve is used to represent income distribution.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118</a:t>
            </a:r>
          </a:p>
        </p:txBody>
      </p:sp>
    </p:spTree>
  </p:cSld>
  <p:clrMapOvr>
    <a:masterClrMapping/>
  </p:clrMapOvr>
</p:sld>
</file>

<file path=ppt/slides/slide2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country can have high GDP per capita and poor environmental quality.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119 of 500</a:t>
            </a:r>
          </a:p>
        </p:txBody>
      </p:sp>
    </p:spTree>
  </p:cSld>
  <p:clrMapOvr>
    <a:masterClrMapping/>
  </p:clrMapOvr>
</p:sld>
</file>

<file path=ppt/slides/slide2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country can have high GDP per capita and poor environmental quality.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119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Gini coefficient is mainly used to measure: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Income inequality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Inflation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Unemployment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Population growth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12 of 500</a:t>
            </a:r>
          </a:p>
        </p:txBody>
      </p:sp>
    </p:spTree>
  </p:cSld>
  <p:clrMapOvr>
    <a:masterClrMapping/>
  </p:clrMapOvr>
</p:sld>
</file>

<file path=ppt/slides/slide2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Development indicators should be interpreted in context.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120 of 500</a:t>
            </a:r>
          </a:p>
        </p:txBody>
      </p:sp>
    </p:spTree>
  </p:cSld>
  <p:clrMapOvr>
    <a:masterClrMapping/>
  </p:clrMapOvr>
</p:sld>
</file>

<file path=ppt/slides/slide2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Development indicators should be interpreted in context.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120</a:t>
            </a:r>
          </a:p>
        </p:txBody>
      </p:sp>
    </p:spTree>
  </p:cSld>
  <p:clrMapOvr>
    <a:masterClrMapping/>
  </p:clrMapOvr>
</p:sld>
</file>

<file path=ppt/slides/slide2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Gender inequality may reduce overall development potential.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121 of 500</a:t>
            </a:r>
          </a:p>
        </p:txBody>
      </p:sp>
    </p:spTree>
  </p:cSld>
  <p:clrMapOvr>
    <a:masterClrMapping/>
  </p:clrMapOvr>
</p:sld>
</file>

<file path=ppt/slides/slide2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Gender inequality may reduce overall development potential.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121</a:t>
            </a:r>
          </a:p>
        </p:txBody>
      </p:sp>
    </p:spTree>
  </p:cSld>
  <p:clrMapOvr>
    <a:masterClrMapping/>
  </p:clrMapOvr>
</p:sld>
</file>

<file path=ppt/slides/slide2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Child mortality is unrelated to public health conditions.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122 of 500</a:t>
            </a:r>
          </a:p>
        </p:txBody>
      </p:sp>
    </p:spTree>
  </p:cSld>
  <p:clrMapOvr>
    <a:masterClrMapping/>
  </p:clrMapOvr>
</p:sld>
</file>

<file path=ppt/slides/slide2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Child mortality is unrelated to public health conditions.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122</a:t>
            </a:r>
          </a:p>
        </p:txBody>
      </p:sp>
    </p:spTree>
  </p:cSld>
  <p:clrMapOvr>
    <a:masterClrMapping/>
  </p:clrMapOvr>
</p:sld>
</file>

<file path=ppt/slides/slide2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Human capital includes education and health.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123 of 500</a:t>
            </a:r>
          </a:p>
        </p:txBody>
      </p:sp>
    </p:spTree>
  </p:cSld>
  <p:clrMapOvr>
    <a:masterClrMapping/>
  </p:clrMapOvr>
</p:sld>
</file>

<file path=ppt/slides/slide2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Human capital includes education and health.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123</a:t>
            </a:r>
          </a:p>
        </p:txBody>
      </p:sp>
    </p:spTree>
  </p:cSld>
  <p:clrMapOvr>
    <a:masterClrMapping/>
  </p:clrMapOvr>
</p:sld>
</file>

<file path=ppt/slides/slide2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Structural transformation often changes employment across sectors.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124 of 500</a:t>
            </a:r>
          </a:p>
        </p:txBody>
      </p:sp>
    </p:spTree>
  </p:cSld>
  <p:clrMapOvr>
    <a:masterClrMapping/>
  </p:clrMapOvr>
</p:sld>
</file>

<file path=ppt/slides/slide2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Structural transformation often changes employment across sectors.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Gini coefficient is mainly used to measure: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Income inequality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12</a:t>
            </a:r>
          </a:p>
        </p:txBody>
      </p:sp>
    </p:spTree>
  </p:cSld>
  <p:clrMapOvr>
    <a:masterClrMapping/>
  </p:clrMapOvr>
</p:sld>
</file>

<file path=ppt/slides/slide2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Informal employment may not be fully captured by formal-sector statistics.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125 of 500</a:t>
            </a:r>
          </a:p>
        </p:txBody>
      </p:sp>
    </p:spTree>
  </p:cSld>
  <p:clrMapOvr>
    <a:masterClrMapping/>
  </p:clrMapOvr>
</p:sld>
</file>

<file path=ppt/slides/slide2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Informal employment may not be fully captured by formal-sector statistics.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125</a:t>
            </a:r>
          </a:p>
        </p:txBody>
      </p:sp>
    </p:spTree>
  </p:cSld>
  <p:clrMapOvr>
    <a:masterClrMapping/>
  </p:clrMapOvr>
</p:sld>
</file>

<file path=ppt/slides/slide2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Per capita measures automatically reveal inequality.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126 of 500</a:t>
            </a:r>
          </a:p>
        </p:txBody>
      </p:sp>
    </p:spTree>
  </p:cSld>
  <p:clrMapOvr>
    <a:masterClrMapping/>
  </p:clrMapOvr>
</p:sld>
</file>

<file path=ppt/slides/slide2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Per capita measures automatically reveal inequality.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126</a:t>
            </a:r>
          </a:p>
        </p:txBody>
      </p:sp>
    </p:spTree>
  </p:cSld>
  <p:clrMapOvr>
    <a:masterClrMapping/>
  </p:clrMapOvr>
</p:sld>
</file>

<file path=ppt/slides/slide2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Green GDP attempts to consider environmental costs.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127 of 500</a:t>
            </a:r>
          </a:p>
        </p:txBody>
      </p:sp>
    </p:spTree>
  </p:cSld>
  <p:clrMapOvr>
    <a:masterClrMapping/>
  </p:clrMapOvr>
</p:sld>
</file>

<file path=ppt/slides/slide2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Green GDP attempts to consider environmental costs.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127</a:t>
            </a:r>
          </a:p>
        </p:txBody>
      </p:sp>
    </p:spTree>
  </p:cSld>
  <p:clrMapOvr>
    <a:masterClrMapping/>
  </p:clrMapOvr>
</p:sld>
</file>

<file path=ppt/slides/slide2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Financial inclusion can support economic participation.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128 of 500</a:t>
            </a:r>
          </a:p>
        </p:txBody>
      </p:sp>
    </p:spTree>
  </p:cSld>
  <p:clrMapOvr>
    <a:masterClrMapping/>
  </p:clrMapOvr>
</p:sld>
</file>

<file path=ppt/slides/slide2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Financial inclusion can support economic participation.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128</a:t>
            </a:r>
          </a:p>
        </p:txBody>
      </p:sp>
    </p:spTree>
  </p:cSld>
  <p:clrMapOvr>
    <a:masterClrMapping/>
  </p:clrMapOvr>
</p:sld>
</file>

<file path=ppt/slides/slide2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Social protection can reduce vulnerability to shocks.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129 of 500</a:t>
            </a:r>
          </a:p>
        </p:txBody>
      </p:sp>
    </p:spTree>
  </p:cSld>
  <p:clrMapOvr>
    <a:masterClrMapping/>
  </p:clrMapOvr>
</p:sld>
</file>

<file path=ppt/slides/slide2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Social protection can reduce vulnerability to shocks.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129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Gini coefficient of 0 represents: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Perfect equality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Perfect inequality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Zero income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High inflation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13 of 500</a:t>
            </a:r>
          </a:p>
        </p:txBody>
      </p:sp>
    </p:spTree>
  </p:cSld>
  <p:clrMapOvr>
    <a:masterClrMapping/>
  </p:clrMapOvr>
</p:sld>
</file>

<file path=ppt/slides/slide2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Population growth has no effect on per capita calculations.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130 of 500</a:t>
            </a:r>
          </a:p>
        </p:txBody>
      </p:sp>
    </p:spTree>
  </p:cSld>
  <p:clrMapOvr>
    <a:masterClrMapping/>
  </p:clrMapOvr>
</p:sld>
</file>

<file path=ppt/slides/slide2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Population growth has no effect on per capita calculations.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130</a:t>
            </a:r>
          </a:p>
        </p:txBody>
      </p:sp>
    </p:spTree>
  </p:cSld>
  <p:clrMapOvr>
    <a:masterClrMapping/>
  </p:clrMapOvr>
</p:sld>
</file>

<file path=ppt/slides/slide2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GDP includes the market value of final goods and services.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131 of 500</a:t>
            </a:r>
          </a:p>
        </p:txBody>
      </p:sp>
    </p:spTree>
  </p:cSld>
  <p:clrMapOvr>
    <a:masterClrMapping/>
  </p:clrMapOvr>
</p:sld>
</file>

<file path=ppt/slides/slide2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GDP includes the market value of final goods and services.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131</a:t>
            </a:r>
          </a:p>
        </p:txBody>
      </p:sp>
    </p:spTree>
  </p:cSld>
  <p:clrMapOvr>
    <a:masterClrMapping/>
  </p:clrMapOvr>
</p:sld>
</file>

<file path=ppt/slides/slide2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Nominal GDP is adjusted for inflation.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132 of 500</a:t>
            </a:r>
          </a:p>
        </p:txBody>
      </p:sp>
    </p:spTree>
  </p:cSld>
  <p:clrMapOvr>
    <a:masterClrMapping/>
  </p:clrMapOvr>
</p:sld>
</file>

<file path=ppt/slides/slide2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Nominal GDP is adjusted for inflation.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132</a:t>
            </a:r>
          </a:p>
        </p:txBody>
      </p:sp>
    </p:spTree>
  </p:cSld>
  <p:clrMapOvr>
    <a:masterClrMapping/>
  </p:clrMapOvr>
</p:sld>
</file>

<file path=ppt/slides/slide2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Real GDP is generally preferred for measuring changes in output over time.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133 of 500</a:t>
            </a:r>
          </a:p>
        </p:txBody>
      </p:sp>
    </p:spTree>
  </p:cSld>
  <p:clrMapOvr>
    <a:masterClrMapping/>
  </p:clrMapOvr>
</p:sld>
</file>

<file path=ppt/slides/slide2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Real GDP is generally preferred for measuring changes in output over time.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133</a:t>
            </a:r>
          </a:p>
        </p:txBody>
      </p:sp>
    </p:spTree>
  </p:cSld>
  <p:clrMapOvr>
    <a:masterClrMapping/>
  </p:clrMapOvr>
</p:sld>
</file>

<file path=ppt/slides/slide2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composite index combines more than one indicator.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134 of 500</a:t>
            </a:r>
          </a:p>
        </p:txBody>
      </p:sp>
    </p:spTree>
  </p:cSld>
  <p:clrMapOvr>
    <a:masterClrMapping/>
  </p:clrMapOvr>
</p:sld>
</file>

<file path=ppt/slides/slide2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composite index combines more than one indicator.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134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Gini coefficient of 0 represents: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Perfect equality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13</a:t>
            </a:r>
          </a:p>
        </p:txBody>
      </p:sp>
    </p:spTree>
  </p:cSld>
  <p:clrMapOvr>
    <a:masterClrMapping/>
  </p:clrMapOvr>
</p:sld>
</file>

<file path=ppt/slides/slide2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Development is concerned only with material consumption.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135 of 500</a:t>
            </a:r>
          </a:p>
        </p:txBody>
      </p:sp>
    </p:spTree>
  </p:cSld>
  <p:clrMapOvr>
    <a:masterClrMapping/>
  </p:clrMapOvr>
</p:sld>
</file>

<file path=ppt/slides/slide2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Development is concerned only with material consumption.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135</a:t>
            </a:r>
          </a:p>
        </p:txBody>
      </p:sp>
    </p:spTree>
  </p:cSld>
  <p:clrMapOvr>
    <a:masterClrMapping/>
  </p:clrMapOvr>
</p:sld>
</file>

<file path=ppt/slides/slide2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Quality employment is relevant to inclusive development.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136 of 500</a:t>
            </a:r>
          </a:p>
        </p:txBody>
      </p:sp>
    </p:spTree>
  </p:cSld>
  <p:clrMapOvr>
    <a:masterClrMapping/>
  </p:clrMapOvr>
</p:sld>
</file>

<file path=ppt/slides/slide2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Quality employment is relevant to inclusive development.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136</a:t>
            </a:r>
          </a:p>
        </p:txBody>
      </p:sp>
    </p:spTree>
  </p:cSld>
  <p:clrMapOvr>
    <a:masterClrMapping/>
  </p:clrMapOvr>
</p:sld>
</file>

<file path=ppt/slides/slide2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Underemployment means all workers are unemployed.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137 of 500</a:t>
            </a:r>
          </a:p>
        </p:txBody>
      </p:sp>
    </p:spTree>
  </p:cSld>
  <p:clrMapOvr>
    <a:masterClrMapping/>
  </p:clrMapOvr>
</p:sld>
</file>

<file path=ppt/slides/slide2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Underemployment means all workers are unemployed.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137</a:t>
            </a:r>
          </a:p>
        </p:txBody>
      </p:sp>
    </p:spTree>
  </p:cSld>
  <p:clrMapOvr>
    <a:masterClrMapping/>
  </p:clrMapOvr>
</p:sld>
</file>

<file path=ppt/slides/slide2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138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Regional averages can hide local inequalities.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138 of 500</a:t>
            </a:r>
          </a:p>
        </p:txBody>
      </p:sp>
    </p:spTree>
  </p:cSld>
  <p:clrMapOvr>
    <a:masterClrMapping/>
  </p:clrMapOvr>
</p:sld>
</file>

<file path=ppt/slides/slide2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138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Regional averages can hide local inequalities.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138</a:t>
            </a:r>
          </a:p>
        </p:txBody>
      </p:sp>
    </p:spTree>
  </p:cSld>
  <p:clrMapOvr>
    <a:masterClrMapping/>
  </p:clrMapOvr>
</p:sld>
</file>

<file path=ppt/slides/slide2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139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Access to electricity can be used as a living-standard indicator.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139 of 500</a:t>
            </a:r>
          </a:p>
        </p:txBody>
      </p:sp>
    </p:spTree>
  </p:cSld>
  <p:clrMapOvr>
    <a:masterClrMapping/>
  </p:clrMapOvr>
</p:sld>
</file>

<file path=ppt/slides/slide2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139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Access to electricity can be used as a living-standard indicator.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139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Multidimensional Poverty Index considers: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Several non-income deprivations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Only income tax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Only exports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Only unemployment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14 of 500</a:t>
            </a:r>
          </a:p>
        </p:txBody>
      </p:sp>
    </p:spTree>
  </p:cSld>
  <p:clrMapOvr>
    <a:masterClrMapping/>
  </p:clrMapOvr>
</p:sld>
</file>

<file path=ppt/slides/slide2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Environmental sustainability is irrelevant to long-run development.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140 of 500</a:t>
            </a:r>
          </a:p>
        </p:txBody>
      </p:sp>
    </p:spTree>
  </p:cSld>
  <p:clrMapOvr>
    <a:masterClrMapping/>
  </p:clrMapOvr>
</p:sld>
</file>

<file path=ppt/slides/slide2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Environmental sustainability is irrelevant to long-run development.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140</a:t>
            </a:r>
          </a:p>
        </p:txBody>
      </p:sp>
    </p:spTree>
  </p:cSld>
  <p:clrMapOvr>
    <a:masterClrMapping/>
  </p:clrMapOvr>
</p:sld>
</file>

<file path=ppt/slides/slide2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141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Income poverty and multidimensional poverty always identify exactly the same people.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141 of 500</a:t>
            </a:r>
          </a:p>
        </p:txBody>
      </p:sp>
    </p:spTree>
  </p:cSld>
  <p:clrMapOvr>
    <a:masterClrMapping/>
  </p:clrMapOvr>
</p:sld>
</file>

<file path=ppt/slides/slide2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141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Income poverty and multidimensional poverty always identify exactly the same people.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141</a:t>
            </a:r>
          </a:p>
        </p:txBody>
      </p:sp>
    </p:spTree>
  </p:cSld>
  <p:clrMapOvr>
    <a:masterClrMapping/>
  </p:clrMapOvr>
</p:sld>
</file>

<file path=ppt/slides/slide2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142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Governance can influence development outcomes.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142 of 500</a:t>
            </a:r>
          </a:p>
        </p:txBody>
      </p:sp>
    </p:spTree>
  </p:cSld>
  <p:clrMapOvr>
    <a:masterClrMapping/>
  </p:clrMapOvr>
</p:sld>
</file>

<file path=ppt/slides/slide2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142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Governance can influence development outcomes.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142</a:t>
            </a:r>
          </a:p>
        </p:txBody>
      </p:sp>
    </p:spTree>
  </p:cSld>
  <p:clrMapOvr>
    <a:masterClrMapping/>
  </p:clrMapOvr>
</p:sld>
</file>

<file path=ppt/slides/slide2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143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Education quality matters in addition to years spent in school.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143 of 500</a:t>
            </a:r>
          </a:p>
        </p:txBody>
      </p:sp>
    </p:spTree>
  </p:cSld>
  <p:clrMapOvr>
    <a:masterClrMapping/>
  </p:clrMapOvr>
</p:sld>
</file>

<file path=ppt/slides/slide2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143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Education quality matters in addition to years spent in school.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143</a:t>
            </a:r>
          </a:p>
        </p:txBody>
      </p:sp>
    </p:spTree>
  </p:cSld>
  <p:clrMapOvr>
    <a:masterClrMapping/>
  </p:clrMapOvr>
</p:sld>
</file>

<file path=ppt/slides/slide2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144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higher life expectancy always proves that income distribution is equal.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144 of 500</a:t>
            </a:r>
          </a:p>
        </p:txBody>
      </p:sp>
    </p:spTree>
  </p:cSld>
  <p:clrMapOvr>
    <a:masterClrMapping/>
  </p:clrMapOvr>
</p:sld>
</file>

<file path=ppt/slides/slide2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144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higher life expectancy always proves that income distribution is equal.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144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Multidimensional Poverty Index considers: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Several non-income deprivations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14</a:t>
            </a:r>
          </a:p>
        </p:txBody>
      </p:sp>
    </p:spTree>
  </p:cSld>
  <p:clrMapOvr>
    <a:masterClrMapping/>
  </p:clrMapOvr>
</p:sld>
</file>

<file path=ppt/slides/slide2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145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dependency ratio compares age groups with the working-age population.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145 of 500</a:t>
            </a:r>
          </a:p>
        </p:txBody>
      </p:sp>
    </p:spTree>
  </p:cSld>
  <p:clrMapOvr>
    <a:masterClrMapping/>
  </p:clrMapOvr>
</p:sld>
</file>

<file path=ppt/slides/slide2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145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dependency ratio compares age groups with the working-age population.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145</a:t>
            </a:r>
          </a:p>
        </p:txBody>
      </p:sp>
    </p:spTree>
  </p:cSld>
  <p:clrMapOvr>
    <a:masterClrMapping/>
  </p:clrMapOvr>
</p:sld>
</file>

<file path=ppt/slides/slide2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146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Infrastructure can influence productivity and market access.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146 of 500</a:t>
            </a:r>
          </a:p>
        </p:txBody>
      </p:sp>
    </p:spTree>
  </p:cSld>
  <p:clrMapOvr>
    <a:masterClrMapping/>
  </p:clrMapOvr>
</p:sld>
</file>

<file path=ppt/slides/slide2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146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Infrastructure can influence productivity and market access.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146</a:t>
            </a:r>
          </a:p>
        </p:txBody>
      </p:sp>
    </p:spTree>
  </p:cSld>
  <p:clrMapOvr>
    <a:masterClrMapping/>
  </p:clrMapOvr>
</p:sld>
</file>

<file path=ppt/slides/slide2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147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Inclusive growth seeks broad participation in economic progress.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147 of 500</a:t>
            </a:r>
          </a:p>
        </p:txBody>
      </p:sp>
    </p:spTree>
  </p:cSld>
  <p:clrMapOvr>
    <a:masterClrMapping/>
  </p:clrMapOvr>
</p:sld>
</file>

<file path=ppt/slides/slide2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147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Inclusive growth seeks broad participation in economic progress.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147</a:t>
            </a:r>
          </a:p>
        </p:txBody>
      </p:sp>
    </p:spTree>
  </p:cSld>
  <p:clrMapOvr>
    <a:masterClrMapping/>
  </p:clrMapOvr>
</p:sld>
</file>

<file path=ppt/slides/slide2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148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Relative poverty is assessed without reference to society.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148 of 500</a:t>
            </a:r>
          </a:p>
        </p:txBody>
      </p:sp>
    </p:spTree>
  </p:cSld>
  <p:clrMapOvr>
    <a:masterClrMapping/>
  </p:clrMapOvr>
</p:sld>
</file>

<file path=ppt/slides/slide2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148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Relative poverty is assessed without reference to society.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148</a:t>
            </a:r>
          </a:p>
        </p:txBody>
      </p:sp>
    </p:spTree>
  </p:cSld>
  <p:clrMapOvr>
    <a:masterClrMapping/>
  </p:clrMapOvr>
</p:sld>
</file>

<file path=ppt/slides/slide2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149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Extreme inequality can coexist with high average income.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149 of 500</a:t>
            </a:r>
          </a:p>
        </p:txBody>
      </p:sp>
    </p:spTree>
  </p:cSld>
  <p:clrMapOvr>
    <a:masterClrMapping/>
  </p:clrMapOvr>
</p:sld>
</file>

<file path=ppt/slides/slide2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149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Extreme inequality can coexist with high average income.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149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Economic development is best described as: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B: A long-term improvement in income, welfare and capabilities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Infant mortality rate is a useful indicator of: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Health and living conditions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Trade policy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Exchange rates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Industrial concentration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15 of 500</a:t>
            </a:r>
          </a:p>
        </p:txBody>
      </p:sp>
    </p:spTree>
  </p:cSld>
  <p:clrMapOvr>
    <a:masterClrMapping/>
  </p:clrMapOvr>
</p:sld>
</file>

<file path=ppt/slides/slide3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150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No single development indicator is sufficient for every policy question.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150 of 500</a:t>
            </a:r>
          </a:p>
        </p:txBody>
      </p:sp>
    </p:spTree>
  </p:cSld>
  <p:clrMapOvr>
    <a:masterClrMapping/>
  </p:clrMapOvr>
</p:sld>
</file>

<file path=ppt/slides/slide3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150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No single development indicator is sufficient for every policy question.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150</a:t>
            </a:r>
          </a:p>
        </p:txBody>
      </p:sp>
    </p:spTree>
  </p:cSld>
  <p:clrMapOvr>
    <a:masterClrMapping/>
  </p:clrMapOvr>
</p:sld>
</file>

<file path=ppt/slides/slide3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151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High GDP growth is sufficient evidence that poverty has fallen for every group.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151 of 500</a:t>
            </a:r>
          </a:p>
        </p:txBody>
      </p:sp>
    </p:spTree>
  </p:cSld>
  <p:clrMapOvr>
    <a:masterClrMapping/>
  </p:clrMapOvr>
</p:sld>
</file>

<file path=ppt/slides/slide3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151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High GDP growth is sufficient evidence that poverty has fallen for every group.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151</a:t>
            </a:r>
          </a:p>
        </p:txBody>
      </p:sp>
    </p:spTree>
  </p:cSld>
  <p:clrMapOvr>
    <a:masterClrMapping/>
  </p:clrMapOvr>
</p:sld>
</file>

<file path=ppt/slides/slide3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152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Disaggregated data can reveal inequalities hidden by national averages.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152 of 500</a:t>
            </a:r>
          </a:p>
        </p:txBody>
      </p:sp>
    </p:spTree>
  </p:cSld>
  <p:clrMapOvr>
    <a:masterClrMapping/>
  </p:clrMapOvr>
</p:sld>
</file>

<file path=ppt/slides/slide3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152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Disaggregated data can reveal inequalities hidden by national averages.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152</a:t>
            </a:r>
          </a:p>
        </p:txBody>
      </p:sp>
    </p:spTree>
  </p:cSld>
  <p:clrMapOvr>
    <a:masterClrMapping/>
  </p:clrMapOvr>
</p:sld>
</file>

<file path=ppt/slides/slide3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153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Sex-disaggregated statistics can help measure gender gaps.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153 of 500</a:t>
            </a:r>
          </a:p>
        </p:txBody>
      </p:sp>
    </p:spTree>
  </p:cSld>
  <p:clrMapOvr>
    <a:masterClrMapping/>
  </p:clrMapOvr>
</p:sld>
</file>

<file path=ppt/slides/slide3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153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Sex-disaggregated statistics can help measure gender gaps.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153</a:t>
            </a:r>
          </a:p>
        </p:txBody>
      </p:sp>
    </p:spTree>
  </p:cSld>
  <p:clrMapOvr>
    <a:masterClrMapping/>
  </p:clrMapOvr>
</p:sld>
</file>

<file path=ppt/slides/slide3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154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Rural and urban development outcomes may differ substantially.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154 of 500</a:t>
            </a:r>
          </a:p>
        </p:txBody>
      </p:sp>
    </p:spTree>
  </p:cSld>
  <p:clrMapOvr>
    <a:masterClrMapping/>
  </p:clrMapOvr>
</p:sld>
</file>

<file path=ppt/slides/slide3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154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Rural and urban development outcomes may differ substantially.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154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Infant mortality rate is a useful indicator of: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Health and living conditions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15</a:t>
            </a:r>
          </a:p>
        </p:txBody>
      </p:sp>
    </p:spTree>
  </p:cSld>
  <p:clrMapOvr>
    <a:masterClrMapping/>
  </p:clrMapOvr>
</p:sld>
</file>

<file path=ppt/slides/slide3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155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fall in infant mortality generally signals worsening health conditions.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155 of 500</a:t>
            </a:r>
          </a:p>
        </p:txBody>
      </p:sp>
    </p:spTree>
  </p:cSld>
  <p:clrMapOvr>
    <a:masterClrMapping/>
  </p:clrMapOvr>
</p:sld>
</file>

<file path=ppt/slides/slide3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155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fall in infant mortality generally signals worsening health conditions.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155</a:t>
            </a:r>
          </a:p>
        </p:txBody>
      </p:sp>
    </p:spTree>
  </p:cSld>
  <p:clrMapOvr>
    <a:masterClrMapping/>
  </p:clrMapOvr>
</p:sld>
</file>

<file path=ppt/slides/slide3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156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School enrollment and learning outcomes measure exactly the same thing.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156 of 500</a:t>
            </a:r>
          </a:p>
        </p:txBody>
      </p:sp>
    </p:spTree>
  </p:cSld>
  <p:clrMapOvr>
    <a:masterClrMapping/>
  </p:clrMapOvr>
</p:sld>
</file>

<file path=ppt/slides/slide3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156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School enrollment and learning outcomes measure exactly the same thing.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156</a:t>
            </a:r>
          </a:p>
        </p:txBody>
      </p:sp>
    </p:spTree>
  </p:cSld>
  <p:clrMapOvr>
    <a:masterClrMapping/>
  </p:clrMapOvr>
</p:sld>
</file>

<file path=ppt/slides/slide3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157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Access to clean energy can have both health and environmental benefits.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157 of 500</a:t>
            </a:r>
          </a:p>
        </p:txBody>
      </p:sp>
    </p:spTree>
  </p:cSld>
  <p:clrMapOvr>
    <a:masterClrMapping/>
  </p:clrMapOvr>
</p:sld>
</file>

<file path=ppt/slides/slide3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157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Access to clean energy can have both health and environmental benefits.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157</a:t>
            </a:r>
          </a:p>
        </p:txBody>
      </p:sp>
    </p:spTree>
  </p:cSld>
  <p:clrMapOvr>
    <a:masterClrMapping/>
  </p:clrMapOvr>
</p:sld>
</file>

<file path=ppt/slides/slide3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158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Income measured at market exchange rates always reflects local purchasing power accurately.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158 of 500</a:t>
            </a:r>
          </a:p>
        </p:txBody>
      </p:sp>
    </p:spTree>
  </p:cSld>
  <p:clrMapOvr>
    <a:masterClrMapping/>
  </p:clrMapOvr>
</p:sld>
</file>

<file path=ppt/slides/slide3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158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Income measured at market exchange rates always reflects local purchasing power accurately.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158</a:t>
            </a:r>
          </a:p>
        </p:txBody>
      </p:sp>
    </p:spTree>
  </p:cSld>
  <p:clrMapOvr>
    <a:masterClrMapping/>
  </p:clrMapOvr>
</p:sld>
</file>

<file path=ppt/slides/slide3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159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Gini coefficient can be used alongside the Lorenz curve.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159 of 500</a:t>
            </a:r>
          </a:p>
        </p:txBody>
      </p:sp>
    </p:spTree>
  </p:cSld>
  <p:clrMapOvr>
    <a:masterClrMapping/>
  </p:clrMapOvr>
</p:sld>
</file>

<file path=ppt/slides/slide3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159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Gini coefficient can be used alongside the Lorenz curve.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159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Literacy rate measures the proportion of people who: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Can read and write with understanding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Are employed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Own land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Pay taxes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16 of 500</a:t>
            </a:r>
          </a:p>
        </p:txBody>
      </p:sp>
    </p:spTree>
  </p:cSld>
  <p:clrMapOvr>
    <a:masterClrMapping/>
  </p:clrMapOvr>
</p:sld>
</file>

<file path=ppt/slides/slide3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160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Economic resilience concerns the ability to withstand and recover from shocks.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160 of 500</a:t>
            </a:r>
          </a:p>
        </p:txBody>
      </p:sp>
    </p:spTree>
  </p:cSld>
  <p:clrMapOvr>
    <a:masterClrMapping/>
  </p:clrMapOvr>
</p:sld>
</file>

<file path=ppt/slides/slide3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160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Economic resilience concerns the ability to withstand and recover from shocks.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160</a:t>
            </a:r>
          </a:p>
        </p:txBody>
      </p:sp>
    </p:spTree>
  </p:cSld>
  <p:clrMapOvr>
    <a:masterClrMapping/>
  </p:clrMapOvr>
</p:sld>
</file>

<file path=ppt/slides/slide3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161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Natural resource depletion may raise current GDP while weakening future welfare.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161 of 500</a:t>
            </a:r>
          </a:p>
        </p:txBody>
      </p:sp>
    </p:spTree>
  </p:cSld>
  <p:clrMapOvr>
    <a:masterClrMapping/>
  </p:clrMapOvr>
</p:sld>
</file>

<file path=ppt/slides/slide3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161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Natural resource depletion may raise current GDP while weakening future welfare.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161</a:t>
            </a:r>
          </a:p>
        </p:txBody>
      </p:sp>
    </p:spTree>
  </p:cSld>
  <p:clrMapOvr>
    <a:masterClrMapping/>
  </p:clrMapOvr>
</p:sld>
</file>

<file path=ppt/slides/slide3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162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Sustainable development requires balancing economic, social and environmental goals.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162 of 500</a:t>
            </a:r>
          </a:p>
        </p:txBody>
      </p:sp>
    </p:spTree>
  </p:cSld>
  <p:clrMapOvr>
    <a:masterClrMapping/>
  </p:clrMapOvr>
</p:sld>
</file>

<file path=ppt/slides/slide3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162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Sustainable development requires balancing economic, social and environmental goals.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162</a:t>
            </a:r>
          </a:p>
        </p:txBody>
      </p:sp>
    </p:spTree>
  </p:cSld>
  <p:clrMapOvr>
    <a:masterClrMapping/>
  </p:clrMapOvr>
</p:sld>
</file>

<file path=ppt/slides/slide3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163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Public investment in health can contribute to human capital formation.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163 of 500</a:t>
            </a:r>
          </a:p>
        </p:txBody>
      </p:sp>
    </p:spTree>
  </p:cSld>
  <p:clrMapOvr>
    <a:masterClrMapping/>
  </p:clrMapOvr>
</p:sld>
</file>

<file path=ppt/slides/slide3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163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Public investment in health can contribute to human capital formation.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163</a:t>
            </a:r>
          </a:p>
        </p:txBody>
      </p:sp>
    </p:spTree>
  </p:cSld>
  <p:clrMapOvr>
    <a:masterClrMapping/>
  </p:clrMapOvr>
</p:sld>
</file>

<file path=ppt/slides/slide3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164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high employment rate alone guarantees decent work for all.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164 of 500</a:t>
            </a:r>
          </a:p>
        </p:txBody>
      </p:sp>
    </p:spTree>
  </p:cSld>
  <p:clrMapOvr>
    <a:masterClrMapping/>
  </p:clrMapOvr>
</p:sld>
</file>

<file path=ppt/slides/slide3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164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high employment rate alone guarantees decent work for all.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164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Literacy rate measures the proportion of people who: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Can read and write with understanding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16</a:t>
            </a:r>
          </a:p>
        </p:txBody>
      </p:sp>
    </p:spTree>
  </p:cSld>
  <p:clrMapOvr>
    <a:masterClrMapping/>
  </p:clrMapOvr>
</p:sld>
</file>

<file path=ppt/slides/slide3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165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Informal workers may lack social protection.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165 of 500</a:t>
            </a:r>
          </a:p>
        </p:txBody>
      </p:sp>
    </p:spTree>
  </p:cSld>
  <p:clrMapOvr>
    <a:masterClrMapping/>
  </p:clrMapOvr>
</p:sld>
</file>

<file path=ppt/slides/slide3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165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Informal workers may lack social protection.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165</a:t>
            </a:r>
          </a:p>
        </p:txBody>
      </p:sp>
    </p:spTree>
  </p:cSld>
  <p:clrMapOvr>
    <a:masterClrMapping/>
  </p:clrMapOvr>
</p:sld>
</file>

<file path=ppt/slides/slide3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166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Multidimensional measures can complement income-based measures.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166 of 500</a:t>
            </a:r>
          </a:p>
        </p:txBody>
      </p:sp>
    </p:spTree>
  </p:cSld>
  <p:clrMapOvr>
    <a:masterClrMapping/>
  </p:clrMapOvr>
</p:sld>
</file>

<file path=ppt/slides/slide3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166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Multidimensional measures can complement income-based measures.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166</a:t>
            </a:r>
          </a:p>
        </p:txBody>
      </p:sp>
    </p:spTree>
  </p:cSld>
  <p:clrMapOvr>
    <a:masterClrMapping/>
  </p:clrMapOvr>
</p:sld>
</file>

<file path=ppt/slides/slide3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167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choice of poverty line can affect measured poverty.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167 of 500</a:t>
            </a:r>
          </a:p>
        </p:txBody>
      </p:sp>
    </p:spTree>
  </p:cSld>
  <p:clrMapOvr>
    <a:masterClrMapping/>
  </p:clrMapOvr>
</p:sld>
</file>

<file path=ppt/slides/slide3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167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choice of poverty line can affect measured poverty.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167</a:t>
            </a:r>
          </a:p>
        </p:txBody>
      </p:sp>
    </p:spTree>
  </p:cSld>
  <p:clrMapOvr>
    <a:masterClrMapping/>
  </p:clrMapOvr>
</p:sld>
</file>

<file path=ppt/slides/slide3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168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Population ageing can alter dependency ratios.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168 of 500</a:t>
            </a:r>
          </a:p>
        </p:txBody>
      </p:sp>
    </p:spTree>
  </p:cSld>
  <p:clrMapOvr>
    <a:masterClrMapping/>
  </p:clrMapOvr>
</p:sld>
</file>

<file path=ppt/slides/slide3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168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Population ageing can alter dependency ratios.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168</a:t>
            </a:r>
          </a:p>
        </p:txBody>
      </p:sp>
    </p:spTree>
  </p:cSld>
  <p:clrMapOvr>
    <a:masterClrMapping/>
  </p:clrMapOvr>
</p:sld>
</file>

<file path=ppt/slides/slide3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169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Digital access can influence educational and economic opportunities.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169 of 500</a:t>
            </a:r>
          </a:p>
        </p:txBody>
      </p:sp>
    </p:spTree>
  </p:cSld>
  <p:clrMapOvr>
    <a:masterClrMapping/>
  </p:clrMapOvr>
</p:sld>
</file>

<file path=ppt/slides/slide3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169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Digital access can influence educational and economic opportunities.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169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Dependency ratio compares: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Dependents with working-age population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Exports with imports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Men with women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Cities with villages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17 of 500</a:t>
            </a:r>
          </a:p>
        </p:txBody>
      </p:sp>
    </p:spTree>
  </p:cSld>
  <p:clrMapOvr>
    <a:masterClrMapping/>
  </p:clrMapOvr>
</p:sld>
</file>

<file path=ppt/slides/slide3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170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Export diversification can reduce dependence on a narrow set of products.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170 of 500</a:t>
            </a:r>
          </a:p>
        </p:txBody>
      </p:sp>
    </p:spTree>
  </p:cSld>
  <p:clrMapOvr>
    <a:masterClrMapping/>
  </p:clrMapOvr>
</p:sld>
</file>

<file path=ppt/slides/slide3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170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Export diversification can reduce dependence on a narrow set of products.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170</a:t>
            </a:r>
          </a:p>
        </p:txBody>
      </p:sp>
    </p:spTree>
  </p:cSld>
  <p:clrMapOvr>
    <a:masterClrMapping/>
  </p:clrMapOvr>
</p:sld>
</file>

<file path=ppt/slides/slide3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171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Productivity growth can support higher living standards, although distribution also matters.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171 of 500</a:t>
            </a:r>
          </a:p>
        </p:txBody>
      </p:sp>
    </p:spTree>
  </p:cSld>
  <p:clrMapOvr>
    <a:masterClrMapping/>
  </p:clrMapOvr>
</p:sld>
</file>

<file path=ppt/slides/slide3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171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Productivity growth can support higher living standards, although distribution also matters.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171</a:t>
            </a:r>
          </a:p>
        </p:txBody>
      </p:sp>
    </p:spTree>
  </p:cSld>
  <p:clrMapOvr>
    <a:masterClrMapping/>
  </p:clrMapOvr>
</p:sld>
</file>

<file path=ppt/slides/slide3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172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Inflation-adjusted data are unnecessary for comparing output across years.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172 of 500</a:t>
            </a:r>
          </a:p>
        </p:txBody>
      </p:sp>
    </p:spTree>
  </p:cSld>
  <p:clrMapOvr>
    <a:masterClrMapping/>
  </p:clrMapOvr>
</p:sld>
</file>

<file path=ppt/slides/slide3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172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Inflation-adjusted data are unnecessary for comparing output across years.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172</a:t>
            </a:r>
          </a:p>
        </p:txBody>
      </p:sp>
    </p:spTree>
  </p:cSld>
  <p:clrMapOvr>
    <a:masterClrMapping/>
  </p:clrMapOvr>
</p:sld>
</file>

<file path=ppt/slides/slide3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173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Averages can conceal differences by gender, region or social group.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173 of 500</a:t>
            </a:r>
          </a:p>
        </p:txBody>
      </p:sp>
    </p:spTree>
  </p:cSld>
  <p:clrMapOvr>
    <a:masterClrMapping/>
  </p:clrMapOvr>
</p:sld>
</file>

<file path=ppt/slides/slide3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173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Averages can conceal differences by gender, region or social group.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173</a:t>
            </a:r>
          </a:p>
        </p:txBody>
      </p:sp>
    </p:spTree>
  </p:cSld>
  <p:clrMapOvr>
    <a:masterClrMapping/>
  </p:clrMapOvr>
</p:sld>
</file>

<file path=ppt/slides/slide3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174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Good institutions can affect investment and service delivery.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174 of 500</a:t>
            </a:r>
          </a:p>
        </p:txBody>
      </p:sp>
    </p:spTree>
  </p:cSld>
  <p:clrMapOvr>
    <a:masterClrMapping/>
  </p:clrMapOvr>
</p:sld>
</file>

<file path=ppt/slides/slide3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174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Good institutions can affect investment and service delivery.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174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Dependency ratio compares: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Dependents with working-age population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17</a:t>
            </a:r>
          </a:p>
        </p:txBody>
      </p:sp>
    </p:spTree>
  </p:cSld>
  <p:clrMapOvr>
    <a:masterClrMapping/>
  </p:clrMapOvr>
</p:sld>
</file>

<file path=ppt/slides/slide3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175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Social exclusion can limit access to development opportunities.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175 of 500</a:t>
            </a:r>
          </a:p>
        </p:txBody>
      </p:sp>
    </p:spTree>
  </p:cSld>
  <p:clrMapOvr>
    <a:masterClrMapping/>
  </p:clrMapOvr>
</p:sld>
</file>

<file path=ppt/slides/slide3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175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Social exclusion can limit access to development opportunities.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175</a:t>
            </a:r>
          </a:p>
        </p:txBody>
      </p:sp>
    </p:spTree>
  </p:cSld>
  <p:clrMapOvr>
    <a:masterClrMapping/>
  </p:clrMapOvr>
</p:sld>
</file>

<file path=ppt/slides/slide3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176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Environmental indicators are only relevant to rich countries.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176 of 500</a:t>
            </a:r>
          </a:p>
        </p:txBody>
      </p:sp>
    </p:spTree>
  </p:cSld>
  <p:clrMapOvr>
    <a:masterClrMapping/>
  </p:clrMapOvr>
</p:sld>
</file>

<file path=ppt/slides/slide3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176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Environmental indicators are only relevant to rich countries.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176</a:t>
            </a:r>
          </a:p>
        </p:txBody>
      </p:sp>
    </p:spTree>
  </p:cSld>
  <p:clrMapOvr>
    <a:masterClrMapping/>
  </p:clrMapOvr>
</p:sld>
</file>

<file path=ppt/slides/slide3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177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Poverty reduction and inequality reduction always move together at the same speed.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177 of 500</a:t>
            </a:r>
          </a:p>
        </p:txBody>
      </p:sp>
    </p:spTree>
  </p:cSld>
  <p:clrMapOvr>
    <a:masterClrMapping/>
  </p:clrMapOvr>
</p:sld>
</file>

<file path=ppt/slides/slide3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177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Poverty reduction and inequality reduction always move together at the same speed.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177</a:t>
            </a:r>
          </a:p>
        </p:txBody>
      </p:sp>
    </p:spTree>
  </p:cSld>
  <p:clrMapOvr>
    <a:masterClrMapping/>
  </p:clrMapOvr>
</p:sld>
</file>

<file path=ppt/slides/slide3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178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Access to health care is a component of human well-being.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178 of 500</a:t>
            </a:r>
          </a:p>
        </p:txBody>
      </p:sp>
    </p:spTree>
  </p:cSld>
  <p:clrMapOvr>
    <a:masterClrMapping/>
  </p:clrMapOvr>
</p:sld>
</file>

<file path=ppt/slides/slide3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178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Access to health care is a component of human well-being.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178</a:t>
            </a:r>
          </a:p>
        </p:txBody>
      </p:sp>
    </p:spTree>
  </p:cSld>
  <p:clrMapOvr>
    <a:masterClrMapping/>
  </p:clrMapOvr>
</p:sld>
</file>

<file path=ppt/slides/slide3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179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development strategy can be evaluated using both quantitative and qualitative evidence.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179 of 500</a:t>
            </a:r>
          </a:p>
        </p:txBody>
      </p:sp>
    </p:spTree>
  </p:cSld>
  <p:clrMapOvr>
    <a:masterClrMapping/>
  </p:clrMapOvr>
</p:sld>
</file>

<file path=ppt/slides/slide3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179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development strategy can be evaluated using both quantitative and qualitative evidence.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179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Structural transformation usually involves movement from: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Agriculture to industry and services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Services to subsistence farming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Cities to forests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Trade to barter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18 of 500</a:t>
            </a:r>
          </a:p>
        </p:txBody>
      </p:sp>
    </p:spTree>
  </p:cSld>
  <p:clrMapOvr>
    <a:masterClrMapping/>
  </p:clrMapOvr>
</p:sld>
</file>

<file path=ppt/slides/slide3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180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Migration can influence labour markets and development indicators.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180 of 500</a:t>
            </a:r>
          </a:p>
        </p:txBody>
      </p:sp>
    </p:spTree>
  </p:cSld>
  <p:clrMapOvr>
    <a:masterClrMapping/>
  </p:clrMapOvr>
</p:sld>
</file>

<file path=ppt/slides/slide3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180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Migration can influence labour markets and development indicators.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180</a:t>
            </a:r>
          </a:p>
        </p:txBody>
      </p:sp>
    </p:spTree>
  </p:cSld>
  <p:clrMapOvr>
    <a:masterClrMapping/>
  </p:clrMapOvr>
</p:sld>
</file>

<file path=ppt/slides/slide3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181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Urbanization can create both development opportunities and pressures.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181 of 500</a:t>
            </a:r>
          </a:p>
        </p:txBody>
      </p:sp>
    </p:spTree>
  </p:cSld>
  <p:clrMapOvr>
    <a:masterClrMapping/>
  </p:clrMapOvr>
</p:sld>
</file>

<file path=ppt/slides/slide3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181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Urbanization can create both development opportunities and pressures.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181</a:t>
            </a:r>
          </a:p>
        </p:txBody>
      </p:sp>
    </p:spTree>
  </p:cSld>
  <p:clrMapOvr>
    <a:masterClrMapping/>
  </p:clrMapOvr>
</p:sld>
</file>

<file path=ppt/slides/slide3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182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Infrastructure quality matters, not only infrastructure quantity.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182 of 500</a:t>
            </a:r>
          </a:p>
        </p:txBody>
      </p:sp>
    </p:spTree>
  </p:cSld>
  <p:clrMapOvr>
    <a:masterClrMapping/>
  </p:clrMapOvr>
</p:sld>
</file>

<file path=ppt/slides/slide3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182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Infrastructure quality matters, not only infrastructure quantity.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182</a:t>
            </a:r>
          </a:p>
        </p:txBody>
      </p:sp>
    </p:spTree>
  </p:cSld>
  <p:clrMapOvr>
    <a:masterClrMapping/>
  </p:clrMapOvr>
</p:sld>
</file>

<file path=ppt/slides/slide3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183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Per capita GDP rises automatically whenever total GDP rises.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183 of 500</a:t>
            </a:r>
          </a:p>
        </p:txBody>
      </p:sp>
    </p:spTree>
  </p:cSld>
  <p:clrMapOvr>
    <a:masterClrMapping/>
  </p:clrMapOvr>
</p:sld>
</file>

<file path=ppt/slides/slide3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183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Per capita GDP rises automatically whenever total GDP rises.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183</a:t>
            </a:r>
          </a:p>
        </p:txBody>
      </p:sp>
    </p:spTree>
  </p:cSld>
  <p:clrMapOvr>
    <a:masterClrMapping/>
  </p:clrMapOvr>
</p:sld>
</file>

<file path=ppt/slides/slide3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184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rise in population can offset growth in total GDP per capita.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184 of 500</a:t>
            </a:r>
          </a:p>
        </p:txBody>
      </p:sp>
    </p:spTree>
  </p:cSld>
  <p:clrMapOvr>
    <a:masterClrMapping/>
  </p:clrMapOvr>
</p:sld>
</file>

<file path=ppt/slides/slide3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184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rise in population can offset growth in total GDP per capita.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184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Structural transformation usually involves movement from: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Agriculture to industry and services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18</a:t>
            </a:r>
          </a:p>
        </p:txBody>
      </p:sp>
    </p:spTree>
  </p:cSld>
  <p:clrMapOvr>
    <a:masterClrMapping/>
  </p:clrMapOvr>
</p:sld>
</file>

<file path=ppt/slides/slide3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185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Human development emphasizes expanding people's choices and capabilities.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185 of 500</a:t>
            </a:r>
          </a:p>
        </p:txBody>
      </p:sp>
    </p:spTree>
  </p:cSld>
  <p:clrMapOvr>
    <a:masterClrMapping/>
  </p:clrMapOvr>
</p:sld>
</file>

<file path=ppt/slides/slide3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185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Human development emphasizes expanding people's choices and capabilities.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185</a:t>
            </a:r>
          </a:p>
        </p:txBody>
      </p:sp>
    </p:spTree>
  </p:cSld>
  <p:clrMapOvr>
    <a:masterClrMapping/>
  </p:clrMapOvr>
</p:sld>
</file>

<file path=ppt/slides/slide3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186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Public policy can influence the distribution of development gains.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186 of 500</a:t>
            </a:r>
          </a:p>
        </p:txBody>
      </p:sp>
    </p:spTree>
  </p:cSld>
  <p:clrMapOvr>
    <a:masterClrMapping/>
  </p:clrMapOvr>
</p:sld>
</file>

<file path=ppt/slides/slide3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186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Public policy can influence the distribution of development gains.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186</a:t>
            </a:r>
          </a:p>
        </p:txBody>
      </p:sp>
    </p:spTree>
  </p:cSld>
  <p:clrMapOvr>
    <a:masterClrMapping/>
  </p:clrMapOvr>
</p:sld>
</file>

<file path=ppt/slides/slide3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187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Climate risks can threaten long-term development.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187 of 500</a:t>
            </a:r>
          </a:p>
        </p:txBody>
      </p:sp>
    </p:spTree>
  </p:cSld>
  <p:clrMapOvr>
    <a:masterClrMapping/>
  </p:clrMapOvr>
</p:sld>
</file>

<file path=ppt/slides/slide3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187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Climate risks can threaten long-term development.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187</a:t>
            </a:r>
          </a:p>
        </p:txBody>
      </p:sp>
    </p:spTree>
  </p:cSld>
  <p:clrMapOvr>
    <a:masterClrMapping/>
  </p:clrMapOvr>
</p:sld>
</file>

<file path=ppt/slides/slide3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188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Access to education may be unequal even when national enrollment is high.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188 of 500</a:t>
            </a:r>
          </a:p>
        </p:txBody>
      </p:sp>
    </p:spTree>
  </p:cSld>
  <p:clrMapOvr>
    <a:masterClrMapping/>
  </p:clrMapOvr>
</p:sld>
</file>

<file path=ppt/slides/slide3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188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Access to education may be unequal even when national enrollment is high.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188</a:t>
            </a:r>
          </a:p>
        </p:txBody>
      </p:sp>
    </p:spTree>
  </p:cSld>
  <p:clrMapOvr>
    <a:masterClrMapping/>
  </p:clrMapOvr>
</p:sld>
</file>

<file path=ppt/slides/slide3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189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Wealth and income are identical concepts.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189 of 500</a:t>
            </a:r>
          </a:p>
        </p:txBody>
      </p:sp>
    </p:spTree>
  </p:cSld>
  <p:clrMapOvr>
    <a:masterClrMapping/>
  </p:clrMapOvr>
</p:sld>
</file>

<file path=ppt/slides/slide3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189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Wealth and income are identical concepts.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189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Inclusive development aims to: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Share opportunities and benefits broadly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Increase income for one group only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Reduce education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Increase inequality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19 of 500</a:t>
            </a:r>
          </a:p>
        </p:txBody>
      </p:sp>
    </p:spTree>
  </p:cSld>
  <p:clrMapOvr>
    <a:masterClrMapping/>
  </p:clrMapOvr>
</p:sld>
</file>

<file path=ppt/slides/slide3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190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high poverty headcount necessarily tells us the depth of poverty.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190 of 500</a:t>
            </a:r>
          </a:p>
        </p:txBody>
      </p:sp>
    </p:spTree>
  </p:cSld>
  <p:clrMapOvr>
    <a:masterClrMapping/>
  </p:clrMapOvr>
</p:sld>
</file>

<file path=ppt/slides/slide3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190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high poverty headcount necessarily tells us the depth of poverty.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190</a:t>
            </a:r>
          </a:p>
        </p:txBody>
      </p:sp>
    </p:spTree>
  </p:cSld>
  <p:clrMapOvr>
    <a:masterClrMapping/>
  </p:clrMapOvr>
</p:sld>
</file>

<file path=ppt/slides/slide3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191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poverty gap adds information beyond the poverty headcount.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191 of 500</a:t>
            </a:r>
          </a:p>
        </p:txBody>
      </p:sp>
    </p:spTree>
  </p:cSld>
  <p:clrMapOvr>
    <a:masterClrMapping/>
  </p:clrMapOvr>
</p:sld>
</file>

<file path=ppt/slides/slide3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191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poverty gap adds information beyond the poverty headcount.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191</a:t>
            </a:r>
          </a:p>
        </p:txBody>
      </p:sp>
    </p:spTree>
  </p:cSld>
  <p:clrMapOvr>
    <a:masterClrMapping/>
  </p:clrMapOvr>
</p:sld>
</file>

<file path=ppt/slides/slide3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192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International comparisons require attention to definitions and data quality.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192 of 500</a:t>
            </a:r>
          </a:p>
        </p:txBody>
      </p:sp>
    </p:spTree>
  </p:cSld>
  <p:clrMapOvr>
    <a:masterClrMapping/>
  </p:clrMapOvr>
</p:sld>
</file>

<file path=ppt/slides/slide3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192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International comparisons require attention to definitions and data quality.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192</a:t>
            </a:r>
          </a:p>
        </p:txBody>
      </p:sp>
    </p:spTree>
  </p:cSld>
  <p:clrMapOvr>
    <a:masterClrMapping/>
  </p:clrMapOvr>
</p:sld>
</file>

<file path=ppt/slides/slide3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193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Purchasing power can vary across regions within the same country.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193 of 500</a:t>
            </a:r>
          </a:p>
        </p:txBody>
      </p:sp>
    </p:spTree>
  </p:cSld>
  <p:clrMapOvr>
    <a:masterClrMapping/>
  </p:clrMapOvr>
</p:sld>
</file>

<file path=ppt/slides/slide3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193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Purchasing power can vary across regions within the same country.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193</a:t>
            </a:r>
          </a:p>
        </p:txBody>
      </p:sp>
    </p:spTree>
  </p:cSld>
  <p:clrMapOvr>
    <a:masterClrMapping/>
  </p:clrMapOvr>
</p:sld>
</file>

<file path=ppt/slides/slide3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194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Economic development can involve institutional and social change.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194 of 500</a:t>
            </a:r>
          </a:p>
        </p:txBody>
      </p:sp>
    </p:spTree>
  </p:cSld>
  <p:clrMapOvr>
    <a:masterClrMapping/>
  </p:clrMapOvr>
</p:sld>
</file>

<file path=ppt/slides/slide3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194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Economic development can involve institutional and social change.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194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Inclusive development aims to: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Share opportunities and benefits broadly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19</a:t>
            </a:r>
          </a:p>
        </p:txBody>
      </p:sp>
    </p:spTree>
  </p:cSld>
  <p:clrMapOvr>
    <a:masterClrMapping/>
  </p:clrMapOvr>
</p:sld>
</file>

<file path=ppt/slides/slide3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195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Development indicators can improve at different speeds.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195 of 500</a:t>
            </a:r>
          </a:p>
        </p:txBody>
      </p:sp>
    </p:spTree>
  </p:cSld>
  <p:clrMapOvr>
    <a:masterClrMapping/>
  </p:clrMapOvr>
</p:sld>
</file>

<file path=ppt/slides/slide3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195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Development indicators can improve at different speeds.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195</a:t>
            </a:r>
          </a:p>
        </p:txBody>
      </p:sp>
    </p:spTree>
  </p:cSld>
  <p:clrMapOvr>
    <a:masterClrMapping/>
  </p:clrMapOvr>
</p:sld>
</file>

<file path=ppt/slides/slide3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196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Health inequality can exist even when national life expectancy rises.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196 of 500</a:t>
            </a:r>
          </a:p>
        </p:txBody>
      </p:sp>
    </p:spTree>
  </p:cSld>
  <p:clrMapOvr>
    <a:masterClrMapping/>
  </p:clrMapOvr>
</p:sld>
</file>

<file path=ppt/slides/slide3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196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Health inequality can exist even when national life expectancy rises.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196</a:t>
            </a:r>
          </a:p>
        </p:txBody>
      </p:sp>
    </p:spTree>
  </p:cSld>
  <p:clrMapOvr>
    <a:masterClrMapping/>
  </p:clrMapOvr>
</p:sld>
</file>

<file path=ppt/slides/slide3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197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Environmental degradation can impose costs not fully shown in conventional GDP.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197 of 500</a:t>
            </a:r>
          </a:p>
        </p:txBody>
      </p:sp>
    </p:spTree>
  </p:cSld>
  <p:clrMapOvr>
    <a:masterClrMapping/>
  </p:clrMapOvr>
</p:sld>
</file>

<file path=ppt/slides/slide3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197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Environmental degradation can impose costs not fully shown in conventional GDP.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197</a:t>
            </a:r>
          </a:p>
        </p:txBody>
      </p:sp>
    </p:spTree>
  </p:cSld>
  <p:clrMapOvr>
    <a:masterClrMapping/>
  </p:clrMapOvr>
</p:sld>
</file>

<file path=ppt/slides/slide3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198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Composite indices involve choices about variables and weights.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198 of 500</a:t>
            </a:r>
          </a:p>
        </p:txBody>
      </p:sp>
    </p:spTree>
  </p:cSld>
  <p:clrMapOvr>
    <a:masterClrMapping/>
  </p:clrMapOvr>
</p:sld>
</file>

<file path=ppt/slides/slide3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198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Composite indices involve choices about variables and weights.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198</a:t>
            </a:r>
          </a:p>
        </p:txBody>
      </p:sp>
    </p:spTree>
  </p:cSld>
  <p:clrMapOvr>
    <a:masterClrMapping/>
  </p:clrMapOvr>
</p:sld>
</file>

<file path=ppt/slides/slide3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199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Long-run development requires no attention to sustainability.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199 of 500</a:t>
            </a:r>
          </a:p>
        </p:txBody>
      </p:sp>
    </p:spTree>
  </p:cSld>
  <p:clrMapOvr>
    <a:masterClrMapping/>
  </p:clrMapOvr>
</p:sld>
</file>

<file path=ppt/slides/slide3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199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Long-run development requires no attention to sustainability.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False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199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most common indicator of average income in a country is: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GDP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Per capita income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Inflation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Trade balance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 of 500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Sustainable development requires: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Meeting present needs without harming future generations' ability to meet theirs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Maximum use of resources immediately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Ignoring environmental costs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Stopping all production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20 of 500</a:t>
            </a:r>
          </a:p>
        </p:txBody>
      </p:sp>
    </p:spTree>
  </p:cSld>
  <p:clrMapOvr>
    <a:masterClrMapping/>
  </p:clrMapOvr>
</p:sld>
</file>

<file path=ppt/slides/slide4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B: True or False (101–200)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Evidence-based policy benefits from using multiple relevant indicators.  (True / False)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200 of 500</a:t>
            </a:r>
          </a:p>
        </p:txBody>
      </p:sp>
    </p:spTree>
  </p:cSld>
  <p:clrMapOvr>
    <a:masterClrMapping/>
  </p:clrMapOvr>
</p:sld>
</file>

<file path=ppt/slides/slide4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Evidence-based policy benefits from using multiple relevant indicators.  (True / False)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200</a:t>
            </a:r>
          </a:p>
        </p:txBody>
      </p:sp>
    </p:spTree>
  </p:cSld>
  <p:clrMapOvr>
    <a:masterClrMapping/>
  </p:clrMapOvr>
</p:sld>
</file>

<file path=ppt/slides/slide4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GDP stands for ______ ______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201 of 500</a:t>
            </a:r>
          </a:p>
        </p:txBody>
      </p:sp>
    </p:spTree>
  </p:cSld>
  <p:clrMapOvr>
    <a:masterClrMapping/>
  </p:clrMapOvr>
</p:sld>
</file>

<file path=ppt/slides/slide4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GDP stands for ______ ______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Gross Domestic Product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201</a:t>
            </a:r>
          </a:p>
        </p:txBody>
      </p:sp>
    </p:spTree>
  </p:cSld>
  <p:clrMapOvr>
    <a:masterClrMapping/>
  </p:clrMapOvr>
</p:sld>
</file>

<file path=ppt/slides/slide4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GNI stands for ______ ______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202 of 500</a:t>
            </a:r>
          </a:p>
        </p:txBody>
      </p:sp>
    </p:spTree>
  </p:cSld>
  <p:clrMapOvr>
    <a:masterClrMapping/>
  </p:clrMapOvr>
</p:sld>
</file>

<file path=ppt/slides/slide4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GNI stands for ______ ______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Gross National Income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202</a:t>
            </a:r>
          </a:p>
        </p:txBody>
      </p:sp>
    </p:spTree>
  </p:cSld>
  <p:clrMapOvr>
    <a:masterClrMapping/>
  </p:clrMapOvr>
</p:sld>
</file>

<file path=ppt/slides/slide4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Income per person is commonly called ______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203 of 500</a:t>
            </a:r>
          </a:p>
        </p:txBody>
      </p:sp>
    </p:spTree>
  </p:cSld>
  <p:clrMapOvr>
    <a:masterClrMapping/>
  </p:clrMapOvr>
</p:sld>
</file>

<file path=ppt/slides/slide4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Income per person is commonly called ______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per capita income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203</a:t>
            </a:r>
          </a:p>
        </p:txBody>
      </p:sp>
    </p:spTree>
  </p:cSld>
  <p:clrMapOvr>
    <a:masterClrMapping/>
  </p:clrMapOvr>
</p:sld>
</file>

<file path=ppt/slides/slide4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GDP adjusted for inflation is called ______ GDP.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204 of 500</a:t>
            </a:r>
          </a:p>
        </p:txBody>
      </p:sp>
    </p:spTree>
  </p:cSld>
  <p:clrMapOvr>
    <a:masterClrMapping/>
  </p:clrMapOvr>
</p:sld>
</file>

<file path=ppt/slides/slide4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GDP adjusted for inflation is called ______ GDP.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real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204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Sustainable development requires: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Meeting present needs without harming future generations' ability to meet theirs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20</a:t>
            </a:r>
          </a:p>
        </p:txBody>
      </p:sp>
    </p:spTree>
  </p:cSld>
  <p:clrMapOvr>
    <a:masterClrMapping/>
  </p:clrMapOvr>
</p:sld>
</file>

<file path=ppt/slides/slide4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GDP measured at current prices is called ______ GDP.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205 of 500</a:t>
            </a:r>
          </a:p>
        </p:txBody>
      </p:sp>
    </p:spTree>
  </p:cSld>
  <p:clrMapOvr>
    <a:masterClrMapping/>
  </p:clrMapOvr>
</p:sld>
</file>

<file path=ppt/slides/slide4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GDP measured at current prices is called ______ GDP.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nominal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205</a:t>
            </a:r>
          </a:p>
        </p:txBody>
      </p:sp>
    </p:spTree>
  </p:cSld>
  <p:clrMapOvr>
    <a:masterClrMapping/>
  </p:clrMapOvr>
</p:sld>
</file>

<file path=ppt/slides/slide4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HDI measures health, education and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206 of 500</a:t>
            </a:r>
          </a:p>
        </p:txBody>
      </p:sp>
    </p:spTree>
  </p:cSld>
  <p:clrMapOvr>
    <a:masterClrMapping/>
  </p:clrMapOvr>
</p:sld>
</file>

<file path=ppt/slides/slide4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HDI measures health, education and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income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206</a:t>
            </a:r>
          </a:p>
        </p:txBody>
      </p:sp>
    </p:spTree>
  </p:cSld>
  <p:clrMapOvr>
    <a:masterClrMapping/>
  </p:clrMapOvr>
</p:sld>
</file>

<file path=ppt/slides/slide4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Gini coefficient measures income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207 of 500</a:t>
            </a:r>
          </a:p>
        </p:txBody>
      </p:sp>
    </p:spTree>
  </p:cSld>
  <p:clrMapOvr>
    <a:masterClrMapping/>
  </p:clrMapOvr>
</p:sld>
</file>

<file path=ppt/slides/slide4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Gini coefficient measures income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inequality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207</a:t>
            </a:r>
          </a:p>
        </p:txBody>
      </p:sp>
    </p:spTree>
  </p:cSld>
  <p:clrMapOvr>
    <a:masterClrMapping/>
  </p:clrMapOvr>
</p:sld>
</file>

<file path=ppt/slides/slide4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Lorenz curve shows the distribution of ______ or wealth.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208 of 500</a:t>
            </a:r>
          </a:p>
        </p:txBody>
      </p:sp>
    </p:spTree>
  </p:cSld>
  <p:clrMapOvr>
    <a:masterClrMapping/>
  </p:clrMapOvr>
</p:sld>
</file>

<file path=ppt/slides/slide4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Lorenz curve shows the distribution of ______ or wealth.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income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208</a:t>
            </a:r>
          </a:p>
        </p:txBody>
      </p:sp>
    </p:spTree>
  </p:cSld>
  <p:clrMapOvr>
    <a:masterClrMapping/>
  </p:clrMapOvr>
</p:sld>
</file>

<file path=ppt/slides/slide4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209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proportion of people below the poverty line is the poverty ______ ratio.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209 of 500</a:t>
            </a:r>
          </a:p>
        </p:txBody>
      </p:sp>
    </p:spTree>
  </p:cSld>
  <p:clrMapOvr>
    <a:masterClrMapping/>
  </p:clrMapOvr>
</p:sld>
</file>

<file path=ppt/slides/slide4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209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proportion of people below the poverty line is the poverty ______ ratio.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headcount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209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Green GDP attempts to account for: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Environmental degradation and resource depletion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Only green-colored products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Population growth only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Foreign aid only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21 of 500</a:t>
            </a:r>
          </a:p>
        </p:txBody>
      </p:sp>
    </p:spTree>
  </p:cSld>
  <p:clrMapOvr>
    <a:masterClrMapping/>
  </p:clrMapOvr>
</p:sld>
</file>

<file path=ppt/slides/slide4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average shortfall below the poverty line is measured by the poverty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210 of 500</a:t>
            </a:r>
          </a:p>
        </p:txBody>
      </p:sp>
    </p:spTree>
  </p:cSld>
  <p:clrMapOvr>
    <a:masterClrMapping/>
  </p:clrMapOvr>
</p:sld>
</file>

<file path=ppt/slides/slide4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average shortfall below the poverty line is measured by the poverty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gap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210</a:t>
            </a:r>
          </a:p>
        </p:txBody>
      </p:sp>
    </p:spTree>
  </p:cSld>
  <p:clrMapOvr>
    <a:masterClrMapping/>
  </p:clrMapOvr>
</p:sld>
</file>

<file path=ppt/slides/slide4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PPP stands for Purchasing Power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211 of 500</a:t>
            </a:r>
          </a:p>
        </p:txBody>
      </p:sp>
    </p:spTree>
  </p:cSld>
  <p:clrMapOvr>
    <a:masterClrMapping/>
  </p:clrMapOvr>
</p:sld>
</file>

<file path=ppt/slides/slide4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PPP stands for Purchasing Power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Parity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211</a:t>
            </a:r>
          </a:p>
        </p:txBody>
      </p:sp>
    </p:spTree>
  </p:cSld>
  <p:clrMapOvr>
    <a:masterClrMapping/>
  </p:clrMapOvr>
</p:sld>
</file>

<file path=ppt/slides/slide4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MPI stands for ______ Poverty Index.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212 of 500</a:t>
            </a:r>
          </a:p>
        </p:txBody>
      </p:sp>
    </p:spTree>
  </p:cSld>
  <p:clrMapOvr>
    <a:masterClrMapping/>
  </p:clrMapOvr>
</p:sld>
</file>

<file path=ppt/slides/slide4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MPI stands for ______ Poverty Index.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Multidimensional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212</a:t>
            </a:r>
          </a:p>
        </p:txBody>
      </p:sp>
    </p:spTree>
  </p:cSld>
  <p:clrMapOvr>
    <a:masterClrMapping/>
  </p:clrMapOvr>
</p:sld>
</file>

<file path=ppt/slides/slide4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ability to read and write is measured by the ______ rate.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213 of 500</a:t>
            </a:r>
          </a:p>
        </p:txBody>
      </p:sp>
    </p:spTree>
  </p:cSld>
  <p:clrMapOvr>
    <a:masterClrMapping/>
  </p:clrMapOvr>
</p:sld>
</file>

<file path=ppt/slides/slide4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ability to read and write is measured by the ______ rate.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literacy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213</a:t>
            </a:r>
          </a:p>
        </p:txBody>
      </p:sp>
    </p:spTree>
  </p:cSld>
  <p:clrMapOvr>
    <a:masterClrMapping/>
  </p:clrMapOvr>
</p:sld>
</file>

<file path=ppt/slides/slide4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Average expected length of life is called life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214 of 500</a:t>
            </a:r>
          </a:p>
        </p:txBody>
      </p:sp>
    </p:spTree>
  </p:cSld>
  <p:clrMapOvr>
    <a:masterClrMapping/>
  </p:clrMapOvr>
</p:sld>
</file>

<file path=ppt/slides/slide4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Average expected length of life is called life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expectancy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214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Green GDP attempts to account for: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Environmental degradation and resource depletion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21</a:t>
            </a:r>
          </a:p>
        </p:txBody>
      </p:sp>
    </p:spTree>
  </p:cSld>
  <p:clrMapOvr>
    <a:masterClrMapping/>
  </p:clrMapOvr>
</p:sld>
</file>

<file path=ppt/slides/slide4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People without work who are actively seeking it are counted as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215 of 500</a:t>
            </a:r>
          </a:p>
        </p:txBody>
      </p:sp>
    </p:spTree>
  </p:cSld>
  <p:clrMapOvr>
    <a:masterClrMapping/>
  </p:clrMapOvr>
</p:sld>
</file>

<file path=ppt/slides/slide4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People without work who are actively seeking it are counted as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unemployed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215</a:t>
            </a:r>
          </a:p>
        </p:txBody>
      </p:sp>
    </p:spTree>
  </p:cSld>
  <p:clrMapOvr>
    <a:masterClrMapping/>
  </p:clrMapOvr>
</p:sld>
</file>

<file path=ppt/slides/slide4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Output per unit of input is called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216 of 500</a:t>
            </a:r>
          </a:p>
        </p:txBody>
      </p:sp>
    </p:spTree>
  </p:cSld>
  <p:clrMapOvr>
    <a:masterClrMapping/>
  </p:clrMapOvr>
</p:sld>
</file>

<file path=ppt/slides/slide4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Output per unit of input is called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productivity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216</a:t>
            </a:r>
          </a:p>
        </p:txBody>
      </p:sp>
    </p:spTree>
  </p:cSld>
  <p:clrMapOvr>
    <a:masterClrMapping/>
  </p:clrMapOvr>
</p:sld>
</file>

<file path=ppt/slides/slide4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Education, skills and health form ______ capital.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217 of 500</a:t>
            </a:r>
          </a:p>
        </p:txBody>
      </p:sp>
    </p:spTree>
  </p:cSld>
  <p:clrMapOvr>
    <a:masterClrMapping/>
  </p:clrMapOvr>
</p:sld>
</file>

<file path=ppt/slides/slide4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Education, skills and health form ______ capital.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human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217</a:t>
            </a:r>
          </a:p>
        </p:txBody>
      </p:sp>
    </p:spTree>
  </p:cSld>
  <p:clrMapOvr>
    <a:masterClrMapping/>
  </p:clrMapOvr>
</p:sld>
</file>

<file path=ppt/slides/slide4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Machines and equipment are forms of ______ capital.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218 of 500</a:t>
            </a:r>
          </a:p>
        </p:txBody>
      </p:sp>
    </p:spTree>
  </p:cSld>
  <p:clrMapOvr>
    <a:masterClrMapping/>
  </p:clrMapOvr>
</p:sld>
</file>

<file path=ppt/slides/slide4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Machines and equipment are forms of ______ capital.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physical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218</a:t>
            </a:r>
          </a:p>
        </p:txBody>
      </p:sp>
    </p:spTree>
  </p:cSld>
  <p:clrMapOvr>
    <a:masterClrMapping/>
  </p:clrMapOvr>
</p:sld>
</file>

<file path=ppt/slides/slide4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Development that protects future generations is called ______ development.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219 of 500</a:t>
            </a:r>
          </a:p>
        </p:txBody>
      </p:sp>
    </p:spTree>
  </p:cSld>
  <p:clrMapOvr>
    <a:masterClrMapping/>
  </p:clrMapOvr>
</p:sld>
</file>

<file path=ppt/slides/slide4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Development that protects future generations is called ______ development.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sustainable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219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Poverty headcount ratio measures: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Share of people below a poverty 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Average income of rich people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Number of firms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Trade deficit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22 of 500</a:t>
            </a:r>
          </a:p>
        </p:txBody>
      </p:sp>
    </p:spTree>
  </p:cSld>
  <p:clrMapOvr>
    <a:masterClrMapping/>
  </p:clrMapOvr>
</p:sld>
</file>

<file path=ppt/slides/slide4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movement of workers from agriculture toward industry and services is ______ transformation.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220 of 500</a:t>
            </a:r>
          </a:p>
        </p:txBody>
      </p:sp>
    </p:spTree>
  </p:cSld>
  <p:clrMapOvr>
    <a:masterClrMapping/>
  </p:clrMapOvr>
</p:sld>
</file>

<file path=ppt/slides/slide4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movement of workers from agriculture toward industry and services is ______ transformation.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structural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220</a:t>
            </a:r>
          </a:p>
        </p:txBody>
      </p:sp>
    </p:spTree>
  </p:cSld>
  <p:clrMapOvr>
    <a:masterClrMapping/>
  </p:clrMapOvr>
</p:sld>
</file>

<file path=ppt/slides/slide4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measure combining several indicators is a ______ indicator.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221 of 500</a:t>
            </a:r>
          </a:p>
        </p:txBody>
      </p:sp>
    </p:spTree>
  </p:cSld>
  <p:clrMapOvr>
    <a:masterClrMapping/>
  </p:clrMapOvr>
</p:sld>
</file>

<file path=ppt/slides/slide4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measure combining several indicators is a ______ indicator.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composite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221</a:t>
            </a:r>
          </a:p>
        </p:txBody>
      </p:sp>
    </p:spTree>
  </p:cSld>
  <p:clrMapOvr>
    <a:masterClrMapping/>
  </p:clrMapOvr>
</p:sld>
</file>

<file path=ppt/slides/slide4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percentage of the labour force without jobs is the ______ rate.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222 of 500</a:t>
            </a:r>
          </a:p>
        </p:txBody>
      </p:sp>
    </p:spTree>
  </p:cSld>
  <p:clrMapOvr>
    <a:masterClrMapping/>
  </p:clrMapOvr>
</p:sld>
</file>

<file path=ppt/slides/slide4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percentage of the labour force without jobs is the ______ rate.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unemployment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222</a:t>
            </a:r>
          </a:p>
        </p:txBody>
      </p:sp>
    </p:spTree>
  </p:cSld>
  <p:clrMapOvr>
    <a:masterClrMapping/>
  </p:clrMapOvr>
</p:sld>
</file>

<file path=ppt/slides/slide4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Differences between the rich and poor reflect economic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223 of 500</a:t>
            </a:r>
          </a:p>
        </p:txBody>
      </p:sp>
    </p:spTree>
  </p:cSld>
  <p:clrMapOvr>
    <a:masterClrMapping/>
  </p:clrMapOvr>
</p:sld>
</file>

<file path=ppt/slides/slide4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Differences between the rich and poor reflect economic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inequality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223</a:t>
            </a:r>
          </a:p>
        </p:txBody>
      </p:sp>
    </p:spTree>
  </p:cSld>
  <p:clrMapOvr>
    <a:masterClrMapping/>
  </p:clrMapOvr>
</p:sld>
</file>

<file path=ppt/slides/slide4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Access to useful financial services is called financial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224 of 500</a:t>
            </a:r>
          </a:p>
        </p:txBody>
      </p:sp>
    </p:spTree>
  </p:cSld>
  <p:clrMapOvr>
    <a:masterClrMapping/>
  </p:clrMapOvr>
</p:sld>
</file>

<file path=ppt/slides/slide4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Access to useful financial services is called financial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inclusion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224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Poverty headcount ratio measures: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Share of people below a poverty line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22</a:t>
            </a:r>
          </a:p>
        </p:txBody>
      </p:sp>
    </p:spTree>
  </p:cSld>
  <p:clrMapOvr>
    <a:masterClrMapping/>
  </p:clrMapOvr>
</p:sld>
</file>

<file path=ppt/slides/slide4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proportion of dependent people relative to working-age people is the ______ ratio.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225 of 500</a:t>
            </a:r>
          </a:p>
        </p:txBody>
      </p:sp>
    </p:spTree>
  </p:cSld>
  <p:clrMapOvr>
    <a:masterClrMapping/>
  </p:clrMapOvr>
</p:sld>
</file>

<file path=ppt/slides/slide4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proportion of dependent people relative to working-age people is the ______ ratio.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dependency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225</a:t>
            </a:r>
          </a:p>
        </p:txBody>
      </p:sp>
    </p:spTree>
  </p:cSld>
  <p:clrMapOvr>
    <a:masterClrMapping/>
  </p:clrMapOvr>
</p:sld>
</file>

<file path=ppt/slides/slide4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Work outside much formal regulation is called ______ employment.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226 of 500</a:t>
            </a:r>
          </a:p>
        </p:txBody>
      </p:sp>
    </p:spTree>
  </p:cSld>
  <p:clrMapOvr>
    <a:masterClrMapping/>
  </p:clrMapOvr>
</p:sld>
</file>

<file path=ppt/slides/slide4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Work outside much formal regulation is called ______ employment.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informal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226</a:t>
            </a:r>
          </a:p>
        </p:txBody>
      </p:sp>
    </p:spTree>
  </p:cSld>
  <p:clrMapOvr>
    <a:masterClrMapping/>
  </p:clrMapOvr>
</p:sld>
</file>

<file path=ppt/slides/slide4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Insufficient use of workers' skills or working time is called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227 of 500</a:t>
            </a:r>
          </a:p>
        </p:txBody>
      </p:sp>
    </p:spTree>
  </p:cSld>
  <p:clrMapOvr>
    <a:masterClrMapping/>
  </p:clrMapOvr>
</p:sld>
</file>

<file path=ppt/slides/slide4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Insufficient use of workers' skills or working time is called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underemployment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227</a:t>
            </a:r>
          </a:p>
        </p:txBody>
      </p:sp>
    </p:spTree>
  </p:cSld>
  <p:clrMapOvr>
    <a:masterClrMapping/>
  </p:clrMapOvr>
</p:sld>
</file>

<file path=ppt/slides/slide4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value of final output produced inside a country is measured by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228 of 500</a:t>
            </a:r>
          </a:p>
        </p:txBody>
      </p:sp>
    </p:spTree>
  </p:cSld>
  <p:clrMapOvr>
    <a:masterClrMapping/>
  </p:clrMapOvr>
</p:sld>
</file>

<file path=ppt/slides/slide4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value of final output produced inside a country is measured by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GDP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228</a:t>
            </a:r>
          </a:p>
        </p:txBody>
      </p:sp>
    </p:spTree>
  </p:cSld>
  <p:clrMapOvr>
    <a:masterClrMapping/>
  </p:clrMapOvr>
</p:sld>
</file>

<file path=ppt/slides/slide4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broad improvement in people's choices and capabilities is called human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229 of 500</a:t>
            </a:r>
          </a:p>
        </p:txBody>
      </p:sp>
    </p:spTree>
  </p:cSld>
  <p:clrMapOvr>
    <a:masterClrMapping/>
  </p:clrMapOvr>
</p:sld>
</file>

<file path=ppt/slides/slide4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broad improvement in people's choices and capabilities is called human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development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229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Unemployment rate is the percentage of: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Labour force without work but seeking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Total population without income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Children without school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Firms without profit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23 of 500</a:t>
            </a:r>
          </a:p>
        </p:txBody>
      </p:sp>
    </p:spTree>
  </p:cSld>
  <p:clrMapOvr>
    <a:masterClrMapping/>
  </p:clrMapOvr>
</p:sld>
</file>

<file path=ppt/slides/slide4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Environmental costs may be incorporated into ______ GDP.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230 of 500</a:t>
            </a:r>
          </a:p>
        </p:txBody>
      </p:sp>
    </p:spTree>
  </p:cSld>
  <p:clrMapOvr>
    <a:masterClrMapping/>
  </p:clrMapOvr>
</p:sld>
</file>

<file path=ppt/slides/slide4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Environmental costs may be incorporated into ______ GDP.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green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230</a:t>
            </a:r>
          </a:p>
        </p:txBody>
      </p:sp>
    </p:spTree>
  </p:cSld>
  <p:clrMapOvr>
    <a:masterClrMapping/>
  </p:clrMapOvr>
</p:sld>
</file>

<file path=ppt/slides/slide4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231 of 500</a:t>
            </a:r>
          </a:p>
        </p:txBody>
      </p:sp>
    </p:spTree>
  </p:cSld>
  <p:clrMapOvr>
    <a:masterClrMapping/>
  </p:clrMapOvr>
</p:sld>
</file>

<file path=ppt/slides/slide4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income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231</a:t>
            </a:r>
          </a:p>
        </p:txBody>
      </p:sp>
    </p:spTree>
  </p:cSld>
  <p:clrMapOvr>
    <a:masterClrMapping/>
  </p:clrMapOvr>
</p:sld>
</file>

<file path=ppt/slides/slide4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232 of 500</a:t>
            </a:r>
          </a:p>
        </p:txBody>
      </p:sp>
    </p:spTree>
  </p:cSld>
  <p:clrMapOvr>
    <a:masterClrMapping/>
  </p:clrMapOvr>
</p:sld>
</file>

<file path=ppt/slides/slide4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health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232</a:t>
            </a:r>
          </a:p>
        </p:txBody>
      </p:sp>
    </p:spTree>
  </p:cSld>
  <p:clrMapOvr>
    <a:masterClrMapping/>
  </p:clrMapOvr>
</p:sld>
</file>

<file path=ppt/slides/slide4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233 of 500</a:t>
            </a:r>
          </a:p>
        </p:txBody>
      </p:sp>
    </p:spTree>
  </p:cSld>
  <p:clrMapOvr>
    <a:masterClrMapping/>
  </p:clrMapOvr>
</p:sld>
</file>

<file path=ppt/slides/slide4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education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233</a:t>
            </a:r>
          </a:p>
        </p:txBody>
      </p:sp>
    </p:spTree>
  </p:cSld>
  <p:clrMapOvr>
    <a:masterClrMapping/>
  </p:clrMapOvr>
</p:sld>
</file>

<file path=ppt/slides/slide4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234 of 500</a:t>
            </a:r>
          </a:p>
        </p:txBody>
      </p:sp>
    </p:spTree>
  </p:cSld>
  <p:clrMapOvr>
    <a:masterClrMapping/>
  </p:clrMapOvr>
</p:sld>
</file>

<file path=ppt/slides/slide4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inequality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234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Unemployment rate is the percentage of: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Labour force without work but seeking 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23</a:t>
            </a:r>
          </a:p>
        </p:txBody>
      </p:sp>
    </p:spTree>
  </p:cSld>
  <p:clrMapOvr>
    <a:masterClrMapping/>
  </p:clrMapOvr>
</p:sld>
</file>

<file path=ppt/slides/slide4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235 of 500</a:t>
            </a:r>
          </a:p>
        </p:txBody>
      </p:sp>
    </p:spTree>
  </p:cSld>
  <p:clrMapOvr>
    <a:masterClrMapping/>
  </p:clrMapOvr>
</p:sld>
</file>

<file path=ppt/slides/slide4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poverty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235</a:t>
            </a:r>
          </a:p>
        </p:txBody>
      </p:sp>
    </p:spTree>
  </p:cSld>
  <p:clrMapOvr>
    <a:masterClrMapping/>
  </p:clrMapOvr>
</p:sld>
</file>

<file path=ppt/slides/slide4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236 of 500</a:t>
            </a:r>
          </a:p>
        </p:txBody>
      </p:sp>
    </p:spTree>
  </p:cSld>
  <p:clrMapOvr>
    <a:masterClrMapping/>
  </p:clrMapOvr>
</p:sld>
</file>

<file path=ppt/slides/slide4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sustainability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236</a:t>
            </a:r>
          </a:p>
        </p:txBody>
      </p:sp>
    </p:spTree>
  </p:cSld>
  <p:clrMapOvr>
    <a:masterClrMapping/>
  </p:clrMapOvr>
</p:sld>
</file>

<file path=ppt/slides/slide4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237 of 500</a:t>
            </a:r>
          </a:p>
        </p:txBody>
      </p:sp>
    </p:spTree>
  </p:cSld>
  <p:clrMapOvr>
    <a:masterClrMapping/>
  </p:clrMapOvr>
</p:sld>
</file>

<file path=ppt/slides/slide4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employment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237</a:t>
            </a:r>
          </a:p>
        </p:txBody>
      </p:sp>
    </p:spTree>
  </p:cSld>
  <p:clrMapOvr>
    <a:masterClrMapping/>
  </p:clrMapOvr>
</p:sld>
</file>

<file path=ppt/slides/slide4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238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238 of 500</a:t>
            </a:r>
          </a:p>
        </p:txBody>
      </p:sp>
    </p:spTree>
  </p:cSld>
  <p:clrMapOvr>
    <a:masterClrMapping/>
  </p:clrMapOvr>
</p:sld>
</file>

<file path=ppt/slides/slide4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238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productivity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238</a:t>
            </a:r>
          </a:p>
        </p:txBody>
      </p:sp>
    </p:spTree>
  </p:cSld>
  <p:clrMapOvr>
    <a:masterClrMapping/>
  </p:clrMapOvr>
</p:sld>
</file>

<file path=ppt/slides/slide4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239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239 of 500</a:t>
            </a:r>
          </a:p>
        </p:txBody>
      </p:sp>
    </p:spTree>
  </p:cSld>
  <p:clrMapOvr>
    <a:masterClrMapping/>
  </p:clrMapOvr>
</p:sld>
</file>

<file path=ppt/slides/slide4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239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infrastructure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239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Labour force participation rate measures: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Working-age people employed or actively seeking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Only government employees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Only children in school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Only retirees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24 of 500</a:t>
            </a:r>
          </a:p>
        </p:txBody>
      </p:sp>
    </p:spTree>
  </p:cSld>
  <p:clrMapOvr>
    <a:masterClrMapping/>
  </p:clrMapOvr>
</p:sld>
</file>

<file path=ppt/slides/slide4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240 of 500</a:t>
            </a:r>
          </a:p>
        </p:txBody>
      </p:sp>
    </p:spTree>
  </p:cSld>
  <p:clrMapOvr>
    <a:masterClrMapping/>
  </p:clrMapOvr>
</p:sld>
</file>

<file path=ppt/slides/slide4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governance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240</a:t>
            </a:r>
          </a:p>
        </p:txBody>
      </p:sp>
    </p:spTree>
  </p:cSld>
  <p:clrMapOvr>
    <a:masterClrMapping/>
  </p:clrMapOvr>
</p:sld>
</file>

<file path=ppt/slides/slide4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241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241 of 500</a:t>
            </a:r>
          </a:p>
        </p:txBody>
      </p:sp>
    </p:spTree>
  </p:cSld>
  <p:clrMapOvr>
    <a:masterClrMapping/>
  </p:clrMapOvr>
</p:sld>
</file>

<file path=ppt/slides/slide4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241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nutrition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241</a:t>
            </a:r>
          </a:p>
        </p:txBody>
      </p:sp>
    </p:spTree>
  </p:cSld>
  <p:clrMapOvr>
    <a:masterClrMapping/>
  </p:clrMapOvr>
</p:sld>
</file>

<file path=ppt/slides/slide4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242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242 of 500</a:t>
            </a:r>
          </a:p>
        </p:txBody>
      </p:sp>
    </p:spTree>
  </p:cSld>
  <p:clrMapOvr>
    <a:masterClrMapping/>
  </p:clrMapOvr>
</p:sld>
</file>

<file path=ppt/slides/slide4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242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sanitation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242</a:t>
            </a:r>
          </a:p>
        </p:txBody>
      </p:sp>
    </p:spTree>
  </p:cSld>
  <p:clrMapOvr>
    <a:masterClrMapping/>
  </p:clrMapOvr>
</p:sld>
</file>

<file path=ppt/slides/slide4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243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243 of 500</a:t>
            </a:r>
          </a:p>
        </p:txBody>
      </p:sp>
    </p:spTree>
  </p:cSld>
  <p:clrMapOvr>
    <a:masterClrMapping/>
  </p:clrMapOvr>
</p:sld>
</file>

<file path=ppt/slides/slide4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243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electricity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243</a:t>
            </a:r>
          </a:p>
        </p:txBody>
      </p:sp>
    </p:spTree>
  </p:cSld>
  <p:clrMapOvr>
    <a:masterClrMapping/>
  </p:clrMapOvr>
</p:sld>
</file>

<file path=ppt/slides/slide4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244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244 of 500</a:t>
            </a:r>
          </a:p>
        </p:txBody>
      </p:sp>
    </p:spTree>
  </p:cSld>
  <p:clrMapOvr>
    <a:masterClrMapping/>
  </p:clrMapOvr>
</p:sld>
</file>

<file path=ppt/slides/slide4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244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internet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244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Labour force participation rate measures: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Working-age people employed or actively seeking 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24</a:t>
            </a:r>
          </a:p>
        </p:txBody>
      </p:sp>
    </p:spTree>
  </p:cSld>
  <p:clrMapOvr>
    <a:masterClrMapping/>
  </p:clrMapOvr>
</p:sld>
</file>

<file path=ppt/slides/slide4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245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245 of 500</a:t>
            </a:r>
          </a:p>
        </p:txBody>
      </p:sp>
    </p:spTree>
  </p:cSld>
  <p:clrMapOvr>
    <a:masterClrMapping/>
  </p:clrMapOvr>
</p:sld>
</file>

<file path=ppt/slides/slide4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245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housing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245</a:t>
            </a:r>
          </a:p>
        </p:txBody>
      </p:sp>
    </p:spTree>
  </p:cSld>
  <p:clrMapOvr>
    <a:masterClrMapping/>
  </p:clrMapOvr>
</p:sld>
</file>

<file path=ppt/slides/slide4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246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246 of 500</a:t>
            </a:r>
          </a:p>
        </p:txBody>
      </p:sp>
    </p:spTree>
  </p:cSld>
  <p:clrMapOvr>
    <a:masterClrMapping/>
  </p:clrMapOvr>
</p:sld>
</file>

<file path=ppt/slides/slide4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246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gender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246</a:t>
            </a:r>
          </a:p>
        </p:txBody>
      </p:sp>
    </p:spTree>
  </p:cSld>
  <p:clrMapOvr>
    <a:masterClrMapping/>
  </p:clrMapOvr>
</p:sld>
</file>

<file path=ppt/slides/slide4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247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247 of 500</a:t>
            </a:r>
          </a:p>
        </p:txBody>
      </p:sp>
    </p:spTree>
  </p:cSld>
  <p:clrMapOvr>
    <a:masterClrMapping/>
  </p:clrMapOvr>
</p:sld>
</file>

<file path=ppt/slides/slide4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247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regional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247</a:t>
            </a:r>
          </a:p>
        </p:txBody>
      </p:sp>
    </p:spTree>
  </p:cSld>
  <p:clrMapOvr>
    <a:masterClrMapping/>
  </p:clrMapOvr>
</p:sld>
</file>

<file path=ppt/slides/slide4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248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248 of 500</a:t>
            </a:r>
          </a:p>
        </p:txBody>
      </p:sp>
    </p:spTree>
  </p:cSld>
  <p:clrMapOvr>
    <a:masterClrMapping/>
  </p:clrMapOvr>
</p:sld>
</file>

<file path=ppt/slides/slide4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248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rural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248</a:t>
            </a:r>
          </a:p>
        </p:txBody>
      </p:sp>
    </p:spTree>
  </p:cSld>
  <p:clrMapOvr>
    <a:masterClrMapping/>
  </p:clrMapOvr>
</p:sld>
</file>

<file path=ppt/slides/slide4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249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249 of 500</a:t>
            </a:r>
          </a:p>
        </p:txBody>
      </p:sp>
    </p:spTree>
  </p:cSld>
  <p:clrMapOvr>
    <a:masterClrMapping/>
  </p:clrMapOvr>
</p:sld>
</file>

<file path=ppt/slides/slide4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249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urban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249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most common indicator of average income in a country is: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B: Per capita income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Human capital refers mainly to: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Education, skills and health embodied in people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Machines only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Natural resources only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Currency reserves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25 of 500</a:t>
            </a:r>
          </a:p>
        </p:txBody>
      </p:sp>
    </p:spTree>
  </p:cSld>
  <p:clrMapOvr>
    <a:masterClrMapping/>
  </p:clrMapOvr>
</p:sld>
</file>

<file path=ppt/slides/slide5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250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250 of 500</a:t>
            </a:r>
          </a:p>
        </p:txBody>
      </p:sp>
    </p:spTree>
  </p:cSld>
  <p:clrMapOvr>
    <a:masterClrMapping/>
  </p:clrMapOvr>
</p:sld>
</file>

<file path=ppt/slides/slide5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250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inclusion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250</a:t>
            </a:r>
          </a:p>
        </p:txBody>
      </p:sp>
    </p:spTree>
  </p:cSld>
  <p:clrMapOvr>
    <a:masterClrMapping/>
  </p:clrMapOvr>
</p:sld>
</file>

<file path=ppt/slides/slide5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251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251 of 500</a:t>
            </a:r>
          </a:p>
        </p:txBody>
      </p:sp>
    </p:spTree>
  </p:cSld>
  <p:clrMapOvr>
    <a:masterClrMapping/>
  </p:clrMapOvr>
</p:sld>
</file>

<file path=ppt/slides/slide5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251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resilience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251</a:t>
            </a:r>
          </a:p>
        </p:txBody>
      </p:sp>
    </p:spTree>
  </p:cSld>
  <p:clrMapOvr>
    <a:masterClrMapping/>
  </p:clrMapOvr>
</p:sld>
</file>

<file path=ppt/slides/slide5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252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252 of 500</a:t>
            </a:r>
          </a:p>
        </p:txBody>
      </p:sp>
    </p:spTree>
  </p:cSld>
  <p:clrMapOvr>
    <a:masterClrMapping/>
  </p:clrMapOvr>
</p:sld>
</file>

<file path=ppt/slides/slide5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252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innovation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252</a:t>
            </a:r>
          </a:p>
        </p:txBody>
      </p:sp>
    </p:spTree>
  </p:cSld>
  <p:clrMapOvr>
    <a:masterClrMapping/>
  </p:clrMapOvr>
</p:sld>
</file>

<file path=ppt/slides/slide5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253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253 of 500</a:t>
            </a:r>
          </a:p>
        </p:txBody>
      </p:sp>
    </p:spTree>
  </p:cSld>
  <p:clrMapOvr>
    <a:masterClrMapping/>
  </p:clrMapOvr>
</p:sld>
</file>

<file path=ppt/slides/slide5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253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exports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253</a:t>
            </a:r>
          </a:p>
        </p:txBody>
      </p:sp>
    </p:spTree>
  </p:cSld>
  <p:clrMapOvr>
    <a:masterClrMapping/>
  </p:clrMapOvr>
</p:sld>
</file>

<file path=ppt/slides/slide5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254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254 of 500</a:t>
            </a:r>
          </a:p>
        </p:txBody>
      </p:sp>
    </p:spTree>
  </p:cSld>
  <p:clrMapOvr>
    <a:masterClrMapping/>
  </p:clrMapOvr>
</p:sld>
</file>

<file path=ppt/slides/slide5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254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diversification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254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Human capital refers mainly to: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Education, skills and health embodied in people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25</a:t>
            </a:r>
          </a:p>
        </p:txBody>
      </p:sp>
    </p:spTree>
  </p:cSld>
  <p:clrMapOvr>
    <a:masterClrMapping/>
  </p:clrMapOvr>
</p:sld>
</file>

<file path=ppt/slides/slide5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255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255 of 500</a:t>
            </a:r>
          </a:p>
        </p:txBody>
      </p:sp>
    </p:spTree>
  </p:cSld>
  <p:clrMapOvr>
    <a:masterClrMapping/>
  </p:clrMapOvr>
</p:sld>
</file>

<file path=ppt/slides/slide5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255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institutions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255</a:t>
            </a:r>
          </a:p>
        </p:txBody>
      </p:sp>
    </p:spTree>
  </p:cSld>
  <p:clrMapOvr>
    <a:masterClrMapping/>
  </p:clrMapOvr>
</p:sld>
</file>

<file path=ppt/slides/slide5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256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256 of 500</a:t>
            </a:r>
          </a:p>
        </p:txBody>
      </p:sp>
    </p:spTree>
  </p:cSld>
  <p:clrMapOvr>
    <a:masterClrMapping/>
  </p:clrMapOvr>
</p:sld>
</file>

<file path=ppt/slides/slide5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256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capabilities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256</a:t>
            </a:r>
          </a:p>
        </p:txBody>
      </p:sp>
    </p:spTree>
  </p:cSld>
  <p:clrMapOvr>
    <a:masterClrMapping/>
  </p:clrMapOvr>
</p:sld>
</file>

<file path=ppt/slides/slide5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257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257 of 500</a:t>
            </a:r>
          </a:p>
        </p:txBody>
      </p:sp>
    </p:spTree>
  </p:cSld>
  <p:clrMapOvr>
    <a:masterClrMapping/>
  </p:clrMapOvr>
</p:sld>
</file>

<file path=ppt/slides/slide5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257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well-being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257</a:t>
            </a:r>
          </a:p>
        </p:txBody>
      </p:sp>
    </p:spTree>
  </p:cSld>
  <p:clrMapOvr>
    <a:masterClrMapping/>
  </p:clrMapOvr>
</p:sld>
</file>

<file path=ppt/slides/slide5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258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258 of 500</a:t>
            </a:r>
          </a:p>
        </p:txBody>
      </p:sp>
    </p:spTree>
  </p:cSld>
  <p:clrMapOvr>
    <a:masterClrMapping/>
  </p:clrMapOvr>
</p:sld>
</file>

<file path=ppt/slides/slide5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258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distribution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258</a:t>
            </a:r>
          </a:p>
        </p:txBody>
      </p:sp>
    </p:spTree>
  </p:cSld>
  <p:clrMapOvr>
    <a:masterClrMapping/>
  </p:clrMapOvr>
</p:sld>
</file>

<file path=ppt/slides/slide5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259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259 of 500</a:t>
            </a:r>
          </a:p>
        </p:txBody>
      </p:sp>
    </p:spTree>
  </p:cSld>
  <p:clrMapOvr>
    <a:masterClrMapping/>
  </p:clrMapOvr>
</p:sld>
</file>

<file path=ppt/slides/slide5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259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deprivation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259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Physical capital includes: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Machines, tools and infrastructure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Literacy and health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Forests and rivers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Laws only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26 of 500</a:t>
            </a:r>
          </a:p>
        </p:txBody>
      </p:sp>
    </p:spTree>
  </p:cSld>
  <p:clrMapOvr>
    <a:masterClrMapping/>
  </p:clrMapOvr>
</p:sld>
</file>

<file path=ppt/slides/slide5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260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260 of 500</a:t>
            </a:r>
          </a:p>
        </p:txBody>
      </p:sp>
    </p:spTree>
  </p:cSld>
  <p:clrMapOvr>
    <a:masterClrMapping/>
  </p:clrMapOvr>
</p:sld>
</file>

<file path=ppt/slides/slide5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260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vulnerability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260</a:t>
            </a:r>
          </a:p>
        </p:txBody>
      </p:sp>
    </p:spTree>
  </p:cSld>
  <p:clrMapOvr>
    <a:masterClrMapping/>
  </p:clrMapOvr>
</p:sld>
</file>

<file path=ppt/slides/slide5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261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261 of 500</a:t>
            </a:r>
          </a:p>
        </p:txBody>
      </p:sp>
    </p:spTree>
  </p:cSld>
  <p:clrMapOvr>
    <a:masterClrMapping/>
  </p:clrMapOvr>
</p:sld>
</file>

<file path=ppt/slides/slide5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261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mobility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261</a:t>
            </a:r>
          </a:p>
        </p:txBody>
      </p:sp>
    </p:spTree>
  </p:cSld>
  <p:clrMapOvr>
    <a:masterClrMapping/>
  </p:clrMapOvr>
</p:sld>
</file>

<file path=ppt/slides/slide5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262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262 of 500</a:t>
            </a:r>
          </a:p>
        </p:txBody>
      </p:sp>
    </p:spTree>
  </p:cSld>
  <p:clrMapOvr>
    <a:masterClrMapping/>
  </p:clrMapOvr>
</p:sld>
</file>

<file path=ppt/slides/slide5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262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participation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262</a:t>
            </a:r>
          </a:p>
        </p:txBody>
      </p:sp>
    </p:spTree>
  </p:cSld>
  <p:clrMapOvr>
    <a:masterClrMapping/>
  </p:clrMapOvr>
</p:sld>
</file>

<file path=ppt/slides/slide5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263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263 of 500</a:t>
            </a:r>
          </a:p>
        </p:txBody>
      </p:sp>
    </p:spTree>
  </p:cSld>
  <p:clrMapOvr>
    <a:masterClrMapping/>
  </p:clrMapOvr>
</p:sld>
</file>

<file path=ppt/slides/slide5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263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coverage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263</a:t>
            </a:r>
          </a:p>
        </p:txBody>
      </p:sp>
    </p:spTree>
  </p:cSld>
  <p:clrMapOvr>
    <a:masterClrMapping/>
  </p:clrMapOvr>
</p:sld>
</file>

<file path=ppt/slides/slide5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264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264 of 500</a:t>
            </a:r>
          </a:p>
        </p:txBody>
      </p:sp>
    </p:spTree>
  </p:cSld>
  <p:clrMapOvr>
    <a:masterClrMapping/>
  </p:clrMapOvr>
</p:sld>
</file>

<file path=ppt/slides/slide5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264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access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264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Physical capital includes: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Machines, tools and infrastructure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26</a:t>
            </a:r>
          </a:p>
        </p:txBody>
      </p:sp>
    </p:spTree>
  </p:cSld>
  <p:clrMapOvr>
    <a:masterClrMapping/>
  </p:clrMapOvr>
</p:sld>
</file>

<file path=ppt/slides/slide5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265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265 of 500</a:t>
            </a:r>
          </a:p>
        </p:txBody>
      </p:sp>
    </p:spTree>
  </p:cSld>
  <p:clrMapOvr>
    <a:masterClrMapping/>
  </p:clrMapOvr>
</p:sld>
</file>

<file path=ppt/slides/slide5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265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quality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265</a:t>
            </a:r>
          </a:p>
        </p:txBody>
      </p:sp>
    </p:spTree>
  </p:cSld>
  <p:clrMapOvr>
    <a:masterClrMapping/>
  </p:clrMapOvr>
</p:sld>
</file>

<file path=ppt/slides/slide5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266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266 of 500</a:t>
            </a:r>
          </a:p>
        </p:txBody>
      </p:sp>
    </p:spTree>
  </p:cSld>
  <p:clrMapOvr>
    <a:masterClrMapping/>
  </p:clrMapOvr>
</p:sld>
</file>

<file path=ppt/slides/slide5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266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equity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266</a:t>
            </a:r>
          </a:p>
        </p:txBody>
      </p:sp>
    </p:spTree>
  </p:cSld>
  <p:clrMapOvr>
    <a:masterClrMapping/>
  </p:clrMapOvr>
</p:sld>
</file>

<file path=ppt/slides/slide5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267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267 of 500</a:t>
            </a:r>
          </a:p>
        </p:txBody>
      </p:sp>
    </p:spTree>
  </p:cSld>
  <p:clrMapOvr>
    <a:masterClrMapping/>
  </p:clrMapOvr>
</p:sld>
</file>

<file path=ppt/slides/slide5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267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efficiency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267</a:t>
            </a:r>
          </a:p>
        </p:txBody>
      </p:sp>
    </p:spTree>
  </p:cSld>
  <p:clrMapOvr>
    <a:masterClrMapping/>
  </p:clrMapOvr>
</p:sld>
</file>

<file path=ppt/slides/slide5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268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268 of 500</a:t>
            </a:r>
          </a:p>
        </p:txBody>
      </p:sp>
    </p:spTree>
  </p:cSld>
  <p:clrMapOvr>
    <a:masterClrMapping/>
  </p:clrMapOvr>
</p:sld>
</file>

<file path=ppt/slides/slide5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268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environment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268</a:t>
            </a:r>
          </a:p>
        </p:txBody>
      </p:sp>
    </p:spTree>
  </p:cSld>
  <p:clrMapOvr>
    <a:masterClrMapping/>
  </p:clrMapOvr>
</p:sld>
</file>

<file path=ppt/slides/slide5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269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269 of 500</a:t>
            </a:r>
          </a:p>
        </p:txBody>
      </p:sp>
    </p:spTree>
  </p:cSld>
  <p:clrMapOvr>
    <a:masterClrMapping/>
  </p:clrMapOvr>
</p:sld>
</file>

<file path=ppt/slides/slide5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269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emissions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269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Productivity means: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Output produced per unit of input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Total population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Total imports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Government spending only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27 of 500</a:t>
            </a:r>
          </a:p>
        </p:txBody>
      </p:sp>
    </p:spTree>
  </p:cSld>
  <p:clrMapOvr>
    <a:masterClrMapping/>
  </p:clrMapOvr>
</p:sld>
</file>

<file path=ppt/slides/slide5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270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270 of 500</a:t>
            </a:r>
          </a:p>
        </p:txBody>
      </p:sp>
    </p:spTree>
  </p:cSld>
  <p:clrMapOvr>
    <a:masterClrMapping/>
  </p:clrMapOvr>
</p:sld>
</file>

<file path=ppt/slides/slide5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270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renewable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270</a:t>
            </a:r>
          </a:p>
        </p:txBody>
      </p:sp>
    </p:spTree>
  </p:cSld>
  <p:clrMapOvr>
    <a:masterClrMapping/>
  </p:clrMapOvr>
</p:sld>
</file>

<file path=ppt/slides/slide5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271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271 of 500</a:t>
            </a:r>
          </a:p>
        </p:txBody>
      </p:sp>
    </p:spTree>
  </p:cSld>
  <p:clrMapOvr>
    <a:masterClrMapping/>
  </p:clrMapOvr>
</p:sld>
</file>

<file path=ppt/slides/slide5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271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resources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271</a:t>
            </a:r>
          </a:p>
        </p:txBody>
      </p:sp>
    </p:spTree>
  </p:cSld>
  <p:clrMapOvr>
    <a:masterClrMapping/>
  </p:clrMapOvr>
</p:sld>
</file>

<file path=ppt/slides/slide5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272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272 of 500</a:t>
            </a:r>
          </a:p>
        </p:txBody>
      </p:sp>
    </p:spTree>
  </p:cSld>
  <p:clrMapOvr>
    <a:masterClrMapping/>
  </p:clrMapOvr>
</p:sld>
</file>

<file path=ppt/slides/slide5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272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wealth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272</a:t>
            </a:r>
          </a:p>
        </p:txBody>
      </p:sp>
    </p:spTree>
  </p:cSld>
  <p:clrMapOvr>
    <a:masterClrMapping/>
  </p:clrMapOvr>
</p:sld>
</file>

<file path=ppt/slides/slide5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273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273 of 500</a:t>
            </a:r>
          </a:p>
        </p:txBody>
      </p:sp>
    </p:spTree>
  </p:cSld>
  <p:clrMapOvr>
    <a:masterClrMapping/>
  </p:clrMapOvr>
</p:sld>
</file>

<file path=ppt/slides/slide5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273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assets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273</a:t>
            </a:r>
          </a:p>
        </p:txBody>
      </p:sp>
    </p:spTree>
  </p:cSld>
  <p:clrMapOvr>
    <a:masterClrMapping/>
  </p:clrMapOvr>
</p:sld>
</file>

<file path=ppt/slides/slide5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274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274 of 500</a:t>
            </a:r>
          </a:p>
        </p:txBody>
      </p:sp>
    </p:spTree>
  </p:cSld>
  <p:clrMapOvr>
    <a:masterClrMapping/>
  </p:clrMapOvr>
</p:sld>
</file>

<file path=ppt/slides/slide5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274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savings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274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Productivity means: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Output produced per unit of input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27</a:t>
            </a:r>
          </a:p>
        </p:txBody>
      </p:sp>
    </p:spTree>
  </p:cSld>
  <p:clrMapOvr>
    <a:masterClrMapping/>
  </p:clrMapOvr>
</p:sld>
</file>

<file path=ppt/slides/slide5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275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275 of 500</a:t>
            </a:r>
          </a:p>
        </p:txBody>
      </p:sp>
    </p:spTree>
  </p:cSld>
  <p:clrMapOvr>
    <a:masterClrMapping/>
  </p:clrMapOvr>
</p:sld>
</file>

<file path=ppt/slides/slide5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275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investment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275</a:t>
            </a:r>
          </a:p>
        </p:txBody>
      </p:sp>
    </p:spTree>
  </p:cSld>
  <p:clrMapOvr>
    <a:masterClrMapping/>
  </p:clrMapOvr>
</p:sld>
</file>

<file path=ppt/slides/slide5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276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276 of 500</a:t>
            </a:r>
          </a:p>
        </p:txBody>
      </p:sp>
    </p:spTree>
  </p:cSld>
  <p:clrMapOvr>
    <a:masterClrMapping/>
  </p:clrMapOvr>
</p:sld>
</file>

<file path=ppt/slides/slide5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276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technology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276</a:t>
            </a:r>
          </a:p>
        </p:txBody>
      </p:sp>
    </p:spTree>
  </p:cSld>
  <p:clrMapOvr>
    <a:masterClrMapping/>
  </p:clrMapOvr>
</p:sld>
</file>

<file path=ppt/slides/slide5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277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277 of 500</a:t>
            </a:r>
          </a:p>
        </p:txBody>
      </p:sp>
    </p:spTree>
  </p:cSld>
  <p:clrMapOvr>
    <a:masterClrMapping/>
  </p:clrMapOvr>
</p:sld>
</file>

<file path=ppt/slides/slide5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277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research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277</a:t>
            </a:r>
          </a:p>
        </p:txBody>
      </p:sp>
    </p:spTree>
  </p:cSld>
  <p:clrMapOvr>
    <a:masterClrMapping/>
  </p:clrMapOvr>
</p:sld>
</file>

<file path=ppt/slides/slide5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278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278 of 500</a:t>
            </a:r>
          </a:p>
        </p:txBody>
      </p:sp>
    </p:spTree>
  </p:cSld>
  <p:clrMapOvr>
    <a:masterClrMapping/>
  </p:clrMapOvr>
</p:sld>
</file>

<file path=ppt/slides/slide5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278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skills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278</a:t>
            </a:r>
          </a:p>
        </p:txBody>
      </p:sp>
    </p:spTree>
  </p:cSld>
  <p:clrMapOvr>
    <a:masterClrMapping/>
  </p:clrMapOvr>
</p:sld>
</file>

<file path=ppt/slides/slide5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279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279 of 500</a:t>
            </a:r>
          </a:p>
        </p:txBody>
      </p:sp>
    </p:spTree>
  </p:cSld>
  <p:clrMapOvr>
    <a:masterClrMapping/>
  </p:clrMapOvr>
</p:sld>
</file>

<file path=ppt/slides/slide5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279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training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279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Economic growth becomes development when growth is accompanied by: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Improved welfare and broader capabilities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Higher prices only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More pollution only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Population increase only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28 of 500</a:t>
            </a:r>
          </a:p>
        </p:txBody>
      </p:sp>
    </p:spTree>
  </p:cSld>
  <p:clrMapOvr>
    <a:masterClrMapping/>
  </p:clrMapOvr>
</p:sld>
</file>

<file path=ppt/slides/slide5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280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280 of 500</a:t>
            </a:r>
          </a:p>
        </p:txBody>
      </p:sp>
    </p:spTree>
  </p:cSld>
  <p:clrMapOvr>
    <a:masterClrMapping/>
  </p:clrMapOvr>
</p:sld>
</file>

<file path=ppt/slides/slide5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280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social protection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280</a:t>
            </a:r>
          </a:p>
        </p:txBody>
      </p:sp>
    </p:spTree>
  </p:cSld>
  <p:clrMapOvr>
    <a:masterClrMapping/>
  </p:clrMapOvr>
</p:sld>
</file>

<file path=ppt/slides/slide5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281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281 of 500</a:t>
            </a:r>
          </a:p>
        </p:txBody>
      </p:sp>
    </p:spTree>
  </p:cSld>
  <p:clrMapOvr>
    <a:masterClrMapping/>
  </p:clrMapOvr>
</p:sld>
</file>

<file path=ppt/slides/slide5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281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public services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281</a:t>
            </a:r>
          </a:p>
        </p:txBody>
      </p:sp>
    </p:spTree>
  </p:cSld>
  <p:clrMapOvr>
    <a:masterClrMapping/>
  </p:clrMapOvr>
</p:sld>
</file>

<file path=ppt/slides/slide5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282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282 of 500</a:t>
            </a:r>
          </a:p>
        </p:txBody>
      </p:sp>
    </p:spTree>
  </p:cSld>
  <p:clrMapOvr>
    <a:masterClrMapping/>
  </p:clrMapOvr>
</p:sld>
</file>

<file path=ppt/slides/slide5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282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accountability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282</a:t>
            </a:r>
          </a:p>
        </p:txBody>
      </p:sp>
    </p:spTree>
  </p:cSld>
  <p:clrMapOvr>
    <a:masterClrMapping/>
  </p:clrMapOvr>
</p:sld>
</file>

<file path=ppt/slides/slide5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283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283 of 500</a:t>
            </a:r>
          </a:p>
        </p:txBody>
      </p:sp>
    </p:spTree>
  </p:cSld>
  <p:clrMapOvr>
    <a:masterClrMapping/>
  </p:clrMapOvr>
</p:sld>
</file>

<file path=ppt/slides/slide5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283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rule of law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283</a:t>
            </a:r>
          </a:p>
        </p:txBody>
      </p:sp>
    </p:spTree>
  </p:cSld>
  <p:clrMapOvr>
    <a:masterClrMapping/>
  </p:clrMapOvr>
</p:sld>
</file>

<file path=ppt/slides/slide5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284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284 of 500</a:t>
            </a:r>
          </a:p>
        </p:txBody>
      </p:sp>
    </p:spTree>
  </p:cSld>
  <p:clrMapOvr>
    <a:masterClrMapping/>
  </p:clrMapOvr>
</p:sld>
</file>

<file path=ppt/slides/slide5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284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transparency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284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Economic growth becomes development when growth is accompanied by: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Improved welfare and broader capabilities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28</a:t>
            </a:r>
          </a:p>
        </p:txBody>
      </p:sp>
    </p:spTree>
  </p:cSld>
  <p:clrMapOvr>
    <a:masterClrMapping/>
  </p:clrMapOvr>
</p:sld>
</file>

<file path=ppt/slides/slide5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285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285 of 500</a:t>
            </a:r>
          </a:p>
        </p:txBody>
      </p:sp>
    </p:spTree>
  </p:cSld>
  <p:clrMapOvr>
    <a:masterClrMapping/>
  </p:clrMapOvr>
</p:sld>
</file>

<file path=ppt/slides/slide5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285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corruption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285</a:t>
            </a:r>
          </a:p>
        </p:txBody>
      </p:sp>
    </p:spTree>
  </p:cSld>
  <p:clrMapOvr>
    <a:masterClrMapping/>
  </p:clrMapOvr>
</p:sld>
</file>

<file path=ppt/slides/slide5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286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286 of 500</a:t>
            </a:r>
          </a:p>
        </p:txBody>
      </p:sp>
    </p:spTree>
  </p:cSld>
  <p:clrMapOvr>
    <a:masterClrMapping/>
  </p:clrMapOvr>
</p:sld>
</file>

<file path=ppt/slides/slide5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286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demography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286</a:t>
            </a:r>
          </a:p>
        </p:txBody>
      </p:sp>
    </p:spTree>
  </p:cSld>
  <p:clrMapOvr>
    <a:masterClrMapping/>
  </p:clrMapOvr>
</p:sld>
</file>

<file path=ppt/slides/slide5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287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287 of 500</a:t>
            </a:r>
          </a:p>
        </p:txBody>
      </p:sp>
    </p:spTree>
  </p:cSld>
  <p:clrMapOvr>
    <a:masterClrMapping/>
  </p:clrMapOvr>
</p:sld>
</file>

<file path=ppt/slides/slide5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287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urbanization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287</a:t>
            </a:r>
          </a:p>
        </p:txBody>
      </p:sp>
    </p:spTree>
  </p:cSld>
  <p:clrMapOvr>
    <a:masterClrMapping/>
  </p:clrMapOvr>
</p:sld>
</file>

<file path=ppt/slides/slide5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288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288 of 500</a:t>
            </a:r>
          </a:p>
        </p:txBody>
      </p:sp>
    </p:spTree>
  </p:cSld>
  <p:clrMapOvr>
    <a:masterClrMapping/>
  </p:clrMapOvr>
</p:sld>
</file>

<file path=ppt/slides/slide5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288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migration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288</a:t>
            </a:r>
          </a:p>
        </p:txBody>
      </p:sp>
    </p:spTree>
  </p:cSld>
  <p:clrMapOvr>
    <a:masterClrMapping/>
  </p:clrMapOvr>
</p:sld>
</file>

<file path=ppt/slides/slide5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289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289 of 500</a:t>
            </a:r>
          </a:p>
        </p:txBody>
      </p:sp>
    </p:spTree>
  </p:cSld>
  <p:clrMapOvr>
    <a:masterClrMapping/>
  </p:clrMapOvr>
</p:sld>
</file>

<file path=ppt/slides/slide5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289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mortality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289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limitation of per capita income is that it does not show: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Income distribution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Average income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Population size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National output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29 of 500</a:t>
            </a:r>
          </a:p>
        </p:txBody>
      </p:sp>
    </p:spTree>
  </p:cSld>
  <p:clrMapOvr>
    <a:masterClrMapping/>
  </p:clrMapOvr>
</p:sld>
</file>

<file path=ppt/slides/slide5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290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290 of 500</a:t>
            </a:r>
          </a:p>
        </p:txBody>
      </p:sp>
    </p:spTree>
  </p:cSld>
  <p:clrMapOvr>
    <a:masterClrMapping/>
  </p:clrMapOvr>
</p:sld>
</file>

<file path=ppt/slides/slide5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290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fertility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290</a:t>
            </a:r>
          </a:p>
        </p:txBody>
      </p:sp>
    </p:spTree>
  </p:cSld>
  <p:clrMapOvr>
    <a:masterClrMapping/>
  </p:clrMapOvr>
</p:sld>
</file>

<file path=ppt/slides/slide5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291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291 of 500</a:t>
            </a:r>
          </a:p>
        </p:txBody>
      </p:sp>
    </p:spTree>
  </p:cSld>
  <p:clrMapOvr>
    <a:masterClrMapping/>
  </p:clrMapOvr>
</p:sld>
</file>

<file path=ppt/slides/slide5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291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stunting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291</a:t>
            </a:r>
          </a:p>
        </p:txBody>
      </p:sp>
    </p:spTree>
  </p:cSld>
  <p:clrMapOvr>
    <a:masterClrMapping/>
  </p:clrMapOvr>
</p:sld>
</file>

<file path=ppt/slides/slide5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292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292 of 500</a:t>
            </a:r>
          </a:p>
        </p:txBody>
      </p:sp>
    </p:spTree>
  </p:cSld>
  <p:clrMapOvr>
    <a:masterClrMapping/>
  </p:clrMapOvr>
</p:sld>
</file>

<file path=ppt/slides/slide5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292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food 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292</a:t>
            </a:r>
          </a:p>
        </p:txBody>
      </p:sp>
    </p:spTree>
  </p:cSld>
  <p:clrMapOvr>
    <a:masterClrMapping/>
  </p:clrMapOvr>
</p:sld>
</file>

<file path=ppt/slides/slide5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293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293 of 500</a:t>
            </a:r>
          </a:p>
        </p:txBody>
      </p:sp>
    </p:spTree>
  </p:cSld>
  <p:clrMapOvr>
    <a:masterClrMapping/>
  </p:clrMapOvr>
</p:sld>
</file>

<file path=ppt/slides/slide5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293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health 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293</a:t>
            </a:r>
          </a:p>
        </p:txBody>
      </p:sp>
    </p:spTree>
  </p:cSld>
  <p:clrMapOvr>
    <a:masterClrMapping/>
  </p:clrMapOvr>
</p:sld>
</file>

<file path=ppt/slides/slide5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294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294 of 500</a:t>
            </a:r>
          </a:p>
        </p:txBody>
      </p:sp>
    </p:spTree>
  </p:cSld>
  <p:clrMapOvr>
    <a:masterClrMapping/>
  </p:clrMapOvr>
</p:sld>
</file>

<file path=ppt/slides/slide5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294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learning outcomes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294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limitation of per capita income is that it does not show: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Income distribution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29</a:t>
            </a:r>
          </a:p>
        </p:txBody>
      </p:sp>
    </p:spTree>
  </p:cSld>
  <p:clrMapOvr>
    <a:masterClrMapping/>
  </p:clrMapOvr>
</p:sld>
</file>

<file path=ppt/slides/slide5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295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295 of 500</a:t>
            </a:r>
          </a:p>
        </p:txBody>
      </p:sp>
    </p:spTree>
  </p:cSld>
  <p:clrMapOvr>
    <a:masterClrMapping/>
  </p:clrMapOvr>
</p:sld>
</file>

<file path=ppt/slides/slide5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295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schooling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295</a:t>
            </a:r>
          </a:p>
        </p:txBody>
      </p:sp>
    </p:spTree>
  </p:cSld>
  <p:clrMapOvr>
    <a:masterClrMapping/>
  </p:clrMapOvr>
</p:sld>
</file>

<file path=ppt/slides/slide5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296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296 of 500</a:t>
            </a:r>
          </a:p>
        </p:txBody>
      </p:sp>
    </p:spTree>
  </p:cSld>
  <p:clrMapOvr>
    <a:masterClrMapping/>
  </p:clrMapOvr>
</p:sld>
</file>

<file path=ppt/slides/slide5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296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median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296</a:t>
            </a:r>
          </a:p>
        </p:txBody>
      </p:sp>
    </p:spTree>
  </p:cSld>
  <p:clrMapOvr>
    <a:masterClrMapping/>
  </p:clrMapOvr>
</p:sld>
</file>

<file path=ppt/slides/slide5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297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297 of 500</a:t>
            </a:r>
          </a:p>
        </p:txBody>
      </p:sp>
    </p:spTree>
  </p:cSld>
  <p:clrMapOvr>
    <a:masterClrMapping/>
  </p:clrMapOvr>
</p:sld>
</file>

<file path=ppt/slides/slide5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297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mean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297</a:t>
            </a:r>
          </a:p>
        </p:txBody>
      </p:sp>
    </p:spTree>
  </p:cSld>
  <p:clrMapOvr>
    <a:masterClrMapping/>
  </p:clrMapOvr>
</p:sld>
</file>

<file path=ppt/slides/slide5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298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298 of 500</a:t>
            </a:r>
          </a:p>
        </p:txBody>
      </p:sp>
    </p:spTree>
  </p:cSld>
  <p:clrMapOvr>
    <a:masterClrMapping/>
  </p:clrMapOvr>
</p:sld>
</file>

<file path=ppt/slides/slide5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298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average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298</a:t>
            </a:r>
          </a:p>
        </p:txBody>
      </p:sp>
    </p:spTree>
  </p:cSld>
  <p:clrMapOvr>
    <a:masterClrMapping/>
  </p:clrMapOvr>
</p:sld>
</file>

<file path=ppt/slides/slide5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299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299 of 500</a:t>
            </a:r>
          </a:p>
        </p:txBody>
      </p:sp>
    </p:spTree>
  </p:cSld>
  <p:clrMapOvr>
    <a:masterClrMapping/>
  </p:clrMapOvr>
</p:sld>
</file>

<file path=ppt/slides/slide5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299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disparity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299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GDP measures: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Total value of final goods and services produced within a country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Only government production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Only agricultural output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Only exports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 of 500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Median income is often useful because it is less affected by: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Extremely high or low values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Education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Health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Population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30 of 500</a:t>
            </a:r>
          </a:p>
        </p:txBody>
      </p:sp>
    </p:spTree>
  </p:cSld>
  <p:clrMapOvr>
    <a:masterClrMapping/>
  </p:clrMapOvr>
</p:sld>
</file>

<file path=ppt/slides/slide6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C: Fill in the Blanks (201–300)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300 of 500</a:t>
            </a:r>
          </a:p>
        </p:txBody>
      </p:sp>
    </p:spTree>
  </p:cSld>
  <p:clrMapOvr>
    <a:masterClrMapping/>
  </p:clrMapOvr>
</p:sld>
</file>

<file path=ppt/slides/slide6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One important dimension that economists may examine when measuring economic development is 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inclusion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300</a:t>
            </a:r>
          </a:p>
        </p:txBody>
      </p:sp>
    </p:spTree>
  </p:cSld>
  <p:clrMapOvr>
    <a:masterClrMapping/>
  </p:clrMapOvr>
</p:sld>
</file>

<file path=ppt/slides/slide6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GDP per capita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301 of 500</a:t>
            </a:r>
          </a:p>
        </p:txBody>
      </p:sp>
    </p:spTree>
  </p:cSld>
  <p:clrMapOvr>
    <a:masterClrMapping/>
  </p:clrMapOvr>
</p:sld>
</file>

<file path=ppt/slides/slide6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GDP per capita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Average output/income measure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301</a:t>
            </a:r>
          </a:p>
        </p:txBody>
      </p:sp>
    </p:spTree>
  </p:cSld>
  <p:clrMapOvr>
    <a:masterClrMapping/>
  </p:clrMapOvr>
</p:sld>
</file>

<file path=ppt/slides/slide6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HDI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302 of 500</a:t>
            </a:r>
          </a:p>
        </p:txBody>
      </p:sp>
    </p:spTree>
  </p:cSld>
  <p:clrMapOvr>
    <a:masterClrMapping/>
  </p:clrMapOvr>
</p:sld>
</file>

<file path=ppt/slides/slide6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HDI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Health, education and income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302</a:t>
            </a:r>
          </a:p>
        </p:txBody>
      </p:sp>
    </p:spTree>
  </p:cSld>
  <p:clrMapOvr>
    <a:masterClrMapping/>
  </p:clrMapOvr>
</p:sld>
</file>

<file path=ppt/slides/slide6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Gini coefficient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303 of 500</a:t>
            </a:r>
          </a:p>
        </p:txBody>
      </p:sp>
    </p:spTree>
  </p:cSld>
  <p:clrMapOvr>
    <a:masterClrMapping/>
  </p:clrMapOvr>
</p:sld>
</file>

<file path=ppt/slides/slide6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Gini coefficient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Income inequality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303</a:t>
            </a:r>
          </a:p>
        </p:txBody>
      </p:sp>
    </p:spTree>
  </p:cSld>
  <p:clrMapOvr>
    <a:masterClrMapping/>
  </p:clrMapOvr>
</p:sld>
</file>

<file path=ppt/slides/slide6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MPI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304 of 500</a:t>
            </a:r>
          </a:p>
        </p:txBody>
      </p:sp>
    </p:spTree>
  </p:cSld>
  <p:clrMapOvr>
    <a:masterClrMapping/>
  </p:clrMapOvr>
</p:sld>
</file>

<file path=ppt/slides/slide6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MPI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Multiple deprivations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304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Median income is often useful because it is less affected by: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Extremely high or low values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30</a:t>
            </a:r>
          </a:p>
        </p:txBody>
      </p:sp>
    </p:spTree>
  </p:cSld>
  <p:clrMapOvr>
    <a:masterClrMapping/>
  </p:clrMapOvr>
</p:sld>
</file>

<file path=ppt/slides/slide6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PPP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305 of 500</a:t>
            </a:r>
          </a:p>
        </p:txBody>
      </p:sp>
    </p:spTree>
  </p:cSld>
  <p:clrMapOvr>
    <a:masterClrMapping/>
  </p:clrMapOvr>
</p:sld>
</file>

<file path=ppt/slides/slide6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PPP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Price-level-adjusted comparison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305</a:t>
            </a:r>
          </a:p>
        </p:txBody>
      </p:sp>
    </p:spTree>
  </p:cSld>
  <p:clrMapOvr>
    <a:masterClrMapping/>
  </p:clrMapOvr>
</p:sld>
</file>

<file path=ppt/slides/slide6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Life expectancy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306 of 500</a:t>
            </a:r>
          </a:p>
        </p:txBody>
      </p:sp>
    </p:spTree>
  </p:cSld>
  <p:clrMapOvr>
    <a:masterClrMapping/>
  </p:clrMapOvr>
</p:sld>
</file>

<file path=ppt/slides/slide6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Life expectancy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Health outcome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306</a:t>
            </a:r>
          </a:p>
        </p:txBody>
      </p:sp>
    </p:spTree>
  </p:cSld>
  <p:clrMapOvr>
    <a:masterClrMapping/>
  </p:clrMapOvr>
</p:sld>
</file>

<file path=ppt/slides/slide6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Literacy rate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307 of 500</a:t>
            </a:r>
          </a:p>
        </p:txBody>
      </p:sp>
    </p:spTree>
  </p:cSld>
  <p:clrMapOvr>
    <a:masterClrMapping/>
  </p:clrMapOvr>
</p:sld>
</file>

<file path=ppt/slides/slide6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Literacy rate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Basic education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307</a:t>
            </a:r>
          </a:p>
        </p:txBody>
      </p:sp>
    </p:spTree>
  </p:cSld>
  <p:clrMapOvr>
    <a:masterClrMapping/>
  </p:clrMapOvr>
</p:sld>
</file>

<file path=ppt/slides/slide6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Poverty headcount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308 of 500</a:t>
            </a:r>
          </a:p>
        </p:txBody>
      </p:sp>
    </p:spTree>
  </p:cSld>
  <p:clrMapOvr>
    <a:masterClrMapping/>
  </p:clrMapOvr>
</p:sld>
</file>

<file path=ppt/slides/slide6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Poverty headcount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Incidence of poverty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308</a:t>
            </a:r>
          </a:p>
        </p:txBody>
      </p:sp>
    </p:spTree>
  </p:cSld>
  <p:clrMapOvr>
    <a:masterClrMapping/>
  </p:clrMapOvr>
</p:sld>
</file>

<file path=ppt/slides/slide6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309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Poverty gap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309 of 500</a:t>
            </a:r>
          </a:p>
        </p:txBody>
      </p:sp>
    </p:spTree>
  </p:cSld>
  <p:clrMapOvr>
    <a:masterClrMapping/>
  </p:clrMapOvr>
</p:sld>
</file>

<file path=ppt/slides/slide6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309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Poverty gap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Depth of poverty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309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Lorenz curve is used to illustrate: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Income or wealth distribution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Inflation trends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GDP growth only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Rainfall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31 of 500</a:t>
            </a:r>
          </a:p>
        </p:txBody>
      </p:sp>
    </p:spTree>
  </p:cSld>
  <p:clrMapOvr>
    <a:masterClrMapping/>
  </p:clrMapOvr>
</p:sld>
</file>

<file path=ppt/slides/slide6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Lorenz curve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310 of 500</a:t>
            </a:r>
          </a:p>
        </p:txBody>
      </p:sp>
    </p:spTree>
  </p:cSld>
  <p:clrMapOvr>
    <a:masterClrMapping/>
  </p:clrMapOvr>
</p:sld>
</file>

<file path=ppt/slides/slide6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Lorenz curve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Distribution pattern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310</a:t>
            </a:r>
          </a:p>
        </p:txBody>
      </p:sp>
    </p:spTree>
  </p:cSld>
  <p:clrMapOvr>
    <a:masterClrMapping/>
  </p:clrMapOvr>
</p:sld>
</file>

<file path=ppt/slides/slide6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Real GDP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311 of 500</a:t>
            </a:r>
          </a:p>
        </p:txBody>
      </p:sp>
    </p:spTree>
  </p:cSld>
  <p:clrMapOvr>
    <a:masterClrMapping/>
  </p:clrMapOvr>
</p:sld>
</file>

<file path=ppt/slides/slide6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Real GDP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Output adjusted for inflation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311</a:t>
            </a:r>
          </a:p>
        </p:txBody>
      </p:sp>
    </p:spTree>
  </p:cSld>
  <p:clrMapOvr>
    <a:masterClrMapping/>
  </p:clrMapOvr>
</p:sld>
</file>

<file path=ppt/slides/slide6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Nominal GDP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312 of 500</a:t>
            </a:r>
          </a:p>
        </p:txBody>
      </p:sp>
    </p:spTree>
  </p:cSld>
  <p:clrMapOvr>
    <a:masterClrMapping/>
  </p:clrMapOvr>
</p:sld>
</file>

<file path=ppt/slides/slide6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Nominal GDP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Output at current prices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312</a:t>
            </a:r>
          </a:p>
        </p:txBody>
      </p:sp>
    </p:spTree>
  </p:cSld>
  <p:clrMapOvr>
    <a:masterClrMapping/>
  </p:clrMapOvr>
</p:sld>
</file>

<file path=ppt/slides/slide6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GNI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313 of 500</a:t>
            </a:r>
          </a:p>
        </p:txBody>
      </p:sp>
    </p:spTree>
  </p:cSld>
  <p:clrMapOvr>
    <a:masterClrMapping/>
  </p:clrMapOvr>
</p:sld>
</file>

<file path=ppt/slides/slide6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GNI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Income including net factor income from abroad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313</a:t>
            </a:r>
          </a:p>
        </p:txBody>
      </p:sp>
    </p:spTree>
  </p:cSld>
  <p:clrMapOvr>
    <a:masterClrMapping/>
  </p:clrMapOvr>
</p:sld>
</file>

<file path=ppt/slides/slide6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Green GDP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314 of 500</a:t>
            </a:r>
          </a:p>
        </p:txBody>
      </p:sp>
    </p:spTree>
  </p:cSld>
  <p:clrMapOvr>
    <a:masterClrMapping/>
  </p:clrMapOvr>
</p:sld>
</file>

<file path=ppt/slides/slide6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Green GDP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GDP adjusted for environmental costs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314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Lorenz curve is used to illustrate: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Income or wealth distribution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31</a:t>
            </a:r>
          </a:p>
        </p:txBody>
      </p:sp>
    </p:spTree>
  </p:cSld>
  <p:clrMapOvr>
    <a:masterClrMapping/>
  </p:clrMapOvr>
</p:sld>
</file>

<file path=ppt/slides/slide6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Median income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315 of 500</a:t>
            </a:r>
          </a:p>
        </p:txBody>
      </p:sp>
    </p:spTree>
  </p:cSld>
  <p:clrMapOvr>
    <a:masterClrMapping/>
  </p:clrMapOvr>
</p:sld>
</file>

<file path=ppt/slides/slide6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Median income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Middle value in an income distribution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315</a:t>
            </a:r>
          </a:p>
        </p:txBody>
      </p:sp>
    </p:spTree>
  </p:cSld>
  <p:clrMapOvr>
    <a:masterClrMapping/>
  </p:clrMapOvr>
</p:sld>
</file>

<file path=ppt/slides/slide6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Human capital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316 of 500</a:t>
            </a:r>
          </a:p>
        </p:txBody>
      </p:sp>
    </p:spTree>
  </p:cSld>
  <p:clrMapOvr>
    <a:masterClrMapping/>
  </p:clrMapOvr>
</p:sld>
</file>

<file path=ppt/slides/slide6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Human capital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Skills, knowledge and health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316</a:t>
            </a:r>
          </a:p>
        </p:txBody>
      </p:sp>
    </p:spTree>
  </p:cSld>
  <p:clrMapOvr>
    <a:masterClrMapping/>
  </p:clrMapOvr>
</p:sld>
</file>

<file path=ppt/slides/slide6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Physical capital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317 of 500</a:t>
            </a:r>
          </a:p>
        </p:txBody>
      </p:sp>
    </p:spTree>
  </p:cSld>
  <p:clrMapOvr>
    <a:masterClrMapping/>
  </p:clrMapOvr>
</p:sld>
</file>

<file path=ppt/slides/slide6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Physical capital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Machines and equipment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317</a:t>
            </a:r>
          </a:p>
        </p:txBody>
      </p:sp>
    </p:spTree>
  </p:cSld>
  <p:clrMapOvr>
    <a:masterClrMapping/>
  </p:clrMapOvr>
</p:sld>
</file>

<file path=ppt/slides/slide6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Social protection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318 of 500</a:t>
            </a:r>
          </a:p>
        </p:txBody>
      </p:sp>
    </p:spTree>
  </p:cSld>
  <p:clrMapOvr>
    <a:masterClrMapping/>
  </p:clrMapOvr>
</p:sld>
</file>

<file path=ppt/slides/slide6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Social protection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Protection against vulnerability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318</a:t>
            </a:r>
          </a:p>
        </p:txBody>
      </p:sp>
    </p:spTree>
  </p:cSld>
  <p:clrMapOvr>
    <a:masterClrMapping/>
  </p:clrMapOvr>
</p:sld>
</file>

<file path=ppt/slides/slide6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Financial inclusion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319 of 500</a:t>
            </a:r>
          </a:p>
        </p:txBody>
      </p:sp>
    </p:spTree>
  </p:cSld>
  <p:clrMapOvr>
    <a:masterClrMapping/>
  </p:clrMapOvr>
</p:sld>
</file>

<file path=ppt/slides/slide6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Financial inclusion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Access to financial services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319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wider gap between the Lorenz curve and the line of equality indicates: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Greater inequality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Lower population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Higher literacy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Lower prices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32 of 500</a:t>
            </a:r>
          </a:p>
        </p:txBody>
      </p:sp>
    </p:spTree>
  </p:cSld>
  <p:clrMapOvr>
    <a:masterClrMapping/>
  </p:clrMapOvr>
</p:sld>
</file>

<file path=ppt/slides/slide6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Infrastructure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320 of 500</a:t>
            </a:r>
          </a:p>
        </p:txBody>
      </p:sp>
    </p:spTree>
  </p:cSld>
  <p:clrMapOvr>
    <a:masterClrMapping/>
  </p:clrMapOvr>
</p:sld>
</file>

<file path=ppt/slides/slide6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Infrastructure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Facilities supporting economic activity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320</a:t>
            </a:r>
          </a:p>
        </p:txBody>
      </p:sp>
    </p:spTree>
  </p:cSld>
  <p:clrMapOvr>
    <a:masterClrMapping/>
  </p:clrMapOvr>
</p:sld>
</file>

<file path=ppt/slides/slide6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Unemployment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321 of 500</a:t>
            </a:r>
          </a:p>
        </p:txBody>
      </p:sp>
    </p:spTree>
  </p:cSld>
  <p:clrMapOvr>
    <a:masterClrMapping/>
  </p:clrMapOvr>
</p:sld>
</file>

<file path=ppt/slides/slide6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Unemployment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Job seekers without 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321</a:t>
            </a:r>
          </a:p>
        </p:txBody>
      </p:sp>
    </p:spTree>
  </p:cSld>
  <p:clrMapOvr>
    <a:masterClrMapping/>
  </p:clrMapOvr>
</p:sld>
</file>

<file path=ppt/slides/slide6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Underemployment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322 of 500</a:t>
            </a:r>
          </a:p>
        </p:txBody>
      </p:sp>
    </p:spTree>
  </p:cSld>
  <p:clrMapOvr>
    <a:masterClrMapping/>
  </p:clrMapOvr>
</p:sld>
</file>

<file path=ppt/slides/slide6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Underemployment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Insufficient use of labour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322</a:t>
            </a:r>
          </a:p>
        </p:txBody>
      </p:sp>
    </p:spTree>
  </p:cSld>
  <p:clrMapOvr>
    <a:masterClrMapping/>
  </p:clrMapOvr>
</p:sld>
</file>

<file path=ppt/slides/slide6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Informal employment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323 of 500</a:t>
            </a:r>
          </a:p>
        </p:txBody>
      </p:sp>
    </p:spTree>
  </p:cSld>
  <p:clrMapOvr>
    <a:masterClrMapping/>
  </p:clrMapOvr>
</p:sld>
</file>

<file path=ppt/slides/slide6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Informal employment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Work with limited formal protection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323</a:t>
            </a:r>
          </a:p>
        </p:txBody>
      </p:sp>
    </p:spTree>
  </p:cSld>
  <p:clrMapOvr>
    <a:masterClrMapping/>
  </p:clrMapOvr>
</p:sld>
</file>

<file path=ppt/slides/slide6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Labour productivity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324 of 500</a:t>
            </a:r>
          </a:p>
        </p:txBody>
      </p:sp>
    </p:spTree>
  </p:cSld>
  <p:clrMapOvr>
    <a:masterClrMapping/>
  </p:clrMapOvr>
</p:sld>
</file>

<file path=ppt/slides/slide6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Labour productivity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Output per unit of labour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324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wider gap between the Lorenz curve and the line of equality indicates: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Greater inequality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32</a:t>
            </a:r>
          </a:p>
        </p:txBody>
      </p:sp>
    </p:spTree>
  </p:cSld>
  <p:clrMapOvr>
    <a:masterClrMapping/>
  </p:clrMapOvr>
</p:sld>
</file>

<file path=ppt/slides/slide6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Decent work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325 of 500</a:t>
            </a:r>
          </a:p>
        </p:txBody>
      </p:sp>
    </p:spTree>
  </p:cSld>
  <p:clrMapOvr>
    <a:masterClrMapping/>
  </p:clrMapOvr>
</p:sld>
</file>

<file path=ppt/slides/slide6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Decent work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Productive work with acceptable conditions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325</a:t>
            </a:r>
          </a:p>
        </p:txBody>
      </p:sp>
    </p:spTree>
  </p:cSld>
  <p:clrMapOvr>
    <a:masterClrMapping/>
  </p:clrMapOvr>
</p:sld>
</file>

<file path=ppt/slides/slide6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Inclusive growth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326 of 500</a:t>
            </a:r>
          </a:p>
        </p:txBody>
      </p:sp>
    </p:spTree>
  </p:cSld>
  <p:clrMapOvr>
    <a:masterClrMapping/>
  </p:clrMapOvr>
</p:sld>
</file>

<file path=ppt/slides/slide6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Inclusive growth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Broad sharing of opportunities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326</a:t>
            </a:r>
          </a:p>
        </p:txBody>
      </p:sp>
    </p:spTree>
  </p:cSld>
  <p:clrMapOvr>
    <a:masterClrMapping/>
  </p:clrMapOvr>
</p:sld>
</file>

<file path=ppt/slides/slide6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Sustainable development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327 of 500</a:t>
            </a:r>
          </a:p>
        </p:txBody>
      </p:sp>
    </p:spTree>
  </p:cSld>
  <p:clrMapOvr>
    <a:masterClrMapping/>
  </p:clrMapOvr>
</p:sld>
</file>

<file path=ppt/slides/slide6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Sustainable development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Present progress with future protection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327</a:t>
            </a:r>
          </a:p>
        </p:txBody>
      </p:sp>
    </p:spTree>
  </p:cSld>
  <p:clrMapOvr>
    <a:masterClrMapping/>
  </p:clrMapOvr>
</p:sld>
</file>

<file path=ppt/slides/slide6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Structural transformation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328 of 500</a:t>
            </a:r>
          </a:p>
        </p:txBody>
      </p:sp>
    </p:spTree>
  </p:cSld>
  <p:clrMapOvr>
    <a:masterClrMapping/>
  </p:clrMapOvr>
</p:sld>
</file>

<file path=ppt/slides/slide6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Structural transformation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Shift across economic sectors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328</a:t>
            </a:r>
          </a:p>
        </p:txBody>
      </p:sp>
    </p:spTree>
  </p:cSld>
  <p:clrMapOvr>
    <a:masterClrMapping/>
  </p:clrMapOvr>
</p:sld>
</file>

<file path=ppt/slides/slide6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Regional disparity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329 of 500</a:t>
            </a:r>
          </a:p>
        </p:txBody>
      </p:sp>
    </p:spTree>
  </p:cSld>
  <p:clrMapOvr>
    <a:masterClrMapping/>
  </p:clrMapOvr>
</p:sld>
</file>

<file path=ppt/slides/slide6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Regional disparity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Unequal outcomes across places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329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Purchasing power refers to: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Amount of goods and services money can buy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Amount of money printed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Population size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Number of firms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33 of 500</a:t>
            </a:r>
          </a:p>
        </p:txBody>
      </p:sp>
    </p:spTree>
  </p:cSld>
  <p:clrMapOvr>
    <a:masterClrMapping/>
  </p:clrMapOvr>
</p:sld>
</file>

<file path=ppt/slides/slide6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Gender parity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330 of 500</a:t>
            </a:r>
          </a:p>
        </p:txBody>
      </p:sp>
    </p:spTree>
  </p:cSld>
  <p:clrMapOvr>
    <a:masterClrMapping/>
  </p:clrMapOvr>
</p:sld>
</file>

<file path=ppt/slides/slide6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Gender parity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Comparable outcomes across genders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330</a:t>
            </a:r>
          </a:p>
        </p:txBody>
      </p:sp>
    </p:spTree>
  </p:cSld>
  <p:clrMapOvr>
    <a:masterClrMapping/>
  </p:clrMapOvr>
</p:sld>
</file>

<file path=ppt/slides/slide6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Infant mortality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331 of 500</a:t>
            </a:r>
          </a:p>
        </p:txBody>
      </p:sp>
    </p:spTree>
  </p:cSld>
  <p:clrMapOvr>
    <a:masterClrMapping/>
  </p:clrMapOvr>
</p:sld>
</file>

<file path=ppt/slides/slide6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Infant mortality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Child health indicator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331</a:t>
            </a:r>
          </a:p>
        </p:txBody>
      </p:sp>
    </p:spTree>
  </p:cSld>
  <p:clrMapOvr>
    <a:masterClrMapping/>
  </p:clrMapOvr>
</p:sld>
</file>

<file path=ppt/slides/slide6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Maternal mortality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332 of 500</a:t>
            </a:r>
          </a:p>
        </p:txBody>
      </p:sp>
    </p:spTree>
  </p:cSld>
  <p:clrMapOvr>
    <a:masterClrMapping/>
  </p:clrMapOvr>
</p:sld>
</file>

<file path=ppt/slides/slide6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Maternal mortality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Maternal health indicator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332</a:t>
            </a:r>
          </a:p>
        </p:txBody>
      </p:sp>
    </p:spTree>
  </p:cSld>
  <p:clrMapOvr>
    <a:masterClrMapping/>
  </p:clrMapOvr>
</p:sld>
</file>

<file path=ppt/slides/slide6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Stunting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333 of 500</a:t>
            </a:r>
          </a:p>
        </p:txBody>
      </p:sp>
    </p:spTree>
  </p:cSld>
  <p:clrMapOvr>
    <a:masterClrMapping/>
  </p:clrMapOvr>
</p:sld>
</file>

<file path=ppt/slides/slide6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Stunting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Long-term nutrition problem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333</a:t>
            </a:r>
          </a:p>
        </p:txBody>
      </p:sp>
    </p:spTree>
  </p:cSld>
  <p:clrMapOvr>
    <a:masterClrMapping/>
  </p:clrMapOvr>
</p:sld>
</file>

<file path=ppt/slides/slide6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Sanitation access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334 of 500</a:t>
            </a:r>
          </a:p>
        </p:txBody>
      </p:sp>
    </p:spTree>
  </p:cSld>
  <p:clrMapOvr>
    <a:masterClrMapping/>
  </p:clrMapOvr>
</p:sld>
</file>

<file path=ppt/slides/slide6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Sanitation access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Public health condition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334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Purchasing power refers to: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Amount of goods and services money can buy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33</a:t>
            </a:r>
          </a:p>
        </p:txBody>
      </p:sp>
    </p:spTree>
  </p:cSld>
  <p:clrMapOvr>
    <a:masterClrMapping/>
  </p:clrMapOvr>
</p:sld>
</file>

<file path=ppt/slides/slide6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Safe water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335 of 500</a:t>
            </a:r>
          </a:p>
        </p:txBody>
      </p:sp>
    </p:spTree>
  </p:cSld>
  <p:clrMapOvr>
    <a:masterClrMapping/>
  </p:clrMapOvr>
</p:sld>
</file>

<file path=ppt/slides/slide6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Safe water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Basic living condition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335</a:t>
            </a:r>
          </a:p>
        </p:txBody>
      </p:sp>
    </p:spTree>
  </p:cSld>
  <p:clrMapOvr>
    <a:masterClrMapping/>
  </p:clrMapOvr>
</p:sld>
</file>

<file path=ppt/slides/slide6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Dependency ratio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336 of 500</a:t>
            </a:r>
          </a:p>
        </p:txBody>
      </p:sp>
    </p:spTree>
  </p:cSld>
  <p:clrMapOvr>
    <a:masterClrMapping/>
  </p:clrMapOvr>
</p:sld>
</file>

<file path=ppt/slides/slide6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Dependency ratio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Pressure of dependents on workers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336</a:t>
            </a:r>
          </a:p>
        </p:txBody>
      </p:sp>
    </p:spTree>
  </p:cSld>
  <p:clrMapOvr>
    <a:masterClrMapping/>
  </p:clrMapOvr>
</p:sld>
</file>

<file path=ppt/slides/slide6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Population growth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337 of 500</a:t>
            </a:r>
          </a:p>
        </p:txBody>
      </p:sp>
    </p:spTree>
  </p:cSld>
  <p:clrMapOvr>
    <a:masterClrMapping/>
  </p:clrMapOvr>
</p:sld>
</file>

<file path=ppt/slides/slide6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Population growth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Change in population size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337</a:t>
            </a:r>
          </a:p>
        </p:txBody>
      </p:sp>
    </p:spTree>
  </p:cSld>
  <p:clrMapOvr>
    <a:masterClrMapping/>
  </p:clrMapOvr>
</p:sld>
</file>

<file path=ppt/slides/slide6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338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Urbanization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338 of 500</a:t>
            </a:r>
          </a:p>
        </p:txBody>
      </p:sp>
    </p:spTree>
  </p:cSld>
  <p:clrMapOvr>
    <a:masterClrMapping/>
  </p:clrMapOvr>
</p:sld>
</file>

<file path=ppt/slides/slide6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338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Urbanization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Growing share living in urban areas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338</a:t>
            </a:r>
          </a:p>
        </p:txBody>
      </p:sp>
    </p:spTree>
  </p:cSld>
  <p:clrMapOvr>
    <a:masterClrMapping/>
  </p:clrMapOvr>
</p:sld>
</file>

<file path=ppt/slides/slide6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339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Migration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339 of 500</a:t>
            </a:r>
          </a:p>
        </p:txBody>
      </p:sp>
    </p:spTree>
  </p:cSld>
  <p:clrMapOvr>
    <a:masterClrMapping/>
  </p:clrMapOvr>
</p:sld>
</file>

<file path=ppt/slides/slide6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339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Migration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Movement of people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339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Poverty can exist despite rising GDP because: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Income and opportunities may be unevenly distributed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GDP always falls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Population disappears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Prices never change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34 of 500</a:t>
            </a:r>
          </a:p>
        </p:txBody>
      </p:sp>
    </p:spTree>
  </p:cSld>
  <p:clrMapOvr>
    <a:masterClrMapping/>
  </p:clrMapOvr>
</p:sld>
</file>

<file path=ppt/slides/slide6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Fertility rate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340 of 500</a:t>
            </a:r>
          </a:p>
        </p:txBody>
      </p:sp>
    </p:spTree>
  </p:cSld>
  <p:clrMapOvr>
    <a:masterClrMapping/>
  </p:clrMapOvr>
</p:sld>
</file>

<file path=ppt/slides/slide6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Fertility rate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Average childbearing measure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340</a:t>
            </a:r>
          </a:p>
        </p:txBody>
      </p:sp>
    </p:spTree>
  </p:cSld>
  <p:clrMapOvr>
    <a:masterClrMapping/>
  </p:clrMapOvr>
</p:sld>
</file>

<file path=ppt/slides/slide6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341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Carbon intensity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341 of 500</a:t>
            </a:r>
          </a:p>
        </p:txBody>
      </p:sp>
    </p:spTree>
  </p:cSld>
  <p:clrMapOvr>
    <a:masterClrMapping/>
  </p:clrMapOvr>
</p:sld>
</file>

<file path=ppt/slides/slide6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341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Carbon intensity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Emissions per unit of activity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341</a:t>
            </a:r>
          </a:p>
        </p:txBody>
      </p:sp>
    </p:spTree>
  </p:cSld>
  <p:clrMapOvr>
    <a:masterClrMapping/>
  </p:clrMapOvr>
</p:sld>
</file>

<file path=ppt/slides/slide6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342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Renewable energy share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342 of 500</a:t>
            </a:r>
          </a:p>
        </p:txBody>
      </p:sp>
    </p:spTree>
  </p:cSld>
  <p:clrMapOvr>
    <a:masterClrMapping/>
  </p:clrMapOvr>
</p:sld>
</file>

<file path=ppt/slides/slide6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342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Renewable energy share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Clean-energy contribution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342</a:t>
            </a:r>
          </a:p>
        </p:txBody>
      </p:sp>
    </p:spTree>
  </p:cSld>
  <p:clrMapOvr>
    <a:masterClrMapping/>
  </p:clrMapOvr>
</p:sld>
</file>

<file path=ppt/slides/slide6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343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Resource depletion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343 of 500</a:t>
            </a:r>
          </a:p>
        </p:txBody>
      </p:sp>
    </p:spTree>
  </p:cSld>
  <p:clrMapOvr>
    <a:masterClrMapping/>
  </p:clrMapOvr>
</p:sld>
</file>

<file path=ppt/slides/slide6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343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Resource depletion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Loss of natural assets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343</a:t>
            </a:r>
          </a:p>
        </p:txBody>
      </p:sp>
    </p:spTree>
  </p:cSld>
  <p:clrMapOvr>
    <a:masterClrMapping/>
  </p:clrMapOvr>
</p:sld>
</file>

<file path=ppt/slides/slide6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344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Resilience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344 of 500</a:t>
            </a:r>
          </a:p>
        </p:txBody>
      </p:sp>
    </p:spTree>
  </p:cSld>
  <p:clrMapOvr>
    <a:masterClrMapping/>
  </p:clrMapOvr>
</p:sld>
</file>

<file path=ppt/slides/slide6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344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Resilience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Ability to recover from shocks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344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Poverty can exist despite rising GDP because: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Income and opportunities may be unevenly distributed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34</a:t>
            </a:r>
          </a:p>
        </p:txBody>
      </p:sp>
    </p:spTree>
  </p:cSld>
  <p:clrMapOvr>
    <a:masterClrMapping/>
  </p:clrMapOvr>
</p:sld>
</file>

<file path=ppt/slides/slide6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345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Climate risk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345 of 500</a:t>
            </a:r>
          </a:p>
        </p:txBody>
      </p:sp>
    </p:spTree>
  </p:cSld>
  <p:clrMapOvr>
    <a:masterClrMapping/>
  </p:clrMapOvr>
</p:sld>
</file>

<file path=ppt/slides/slide6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345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Climate risk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Environmental threat to development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345</a:t>
            </a:r>
          </a:p>
        </p:txBody>
      </p:sp>
    </p:spTree>
  </p:cSld>
  <p:clrMapOvr>
    <a:masterClrMapping/>
  </p:clrMapOvr>
</p:sld>
</file>

<file path=ppt/slides/slide6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346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Governance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346 of 500</a:t>
            </a:r>
          </a:p>
        </p:txBody>
      </p:sp>
    </p:spTree>
  </p:cSld>
  <p:clrMapOvr>
    <a:masterClrMapping/>
  </p:clrMapOvr>
</p:sld>
</file>

<file path=ppt/slides/slide6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346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Governance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Quality of public institutions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346</a:t>
            </a:r>
          </a:p>
        </p:txBody>
      </p:sp>
    </p:spTree>
  </p:cSld>
  <p:clrMapOvr>
    <a:masterClrMapping/>
  </p:clrMapOvr>
</p:sld>
</file>

<file path=ppt/slides/slide6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347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Rule of law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347 of 500</a:t>
            </a:r>
          </a:p>
        </p:txBody>
      </p:sp>
    </p:spTree>
  </p:cSld>
  <p:clrMapOvr>
    <a:masterClrMapping/>
  </p:clrMapOvr>
</p:sld>
</file>

<file path=ppt/slides/slide6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347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Rule of law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Predictable legal framework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347</a:t>
            </a:r>
          </a:p>
        </p:txBody>
      </p:sp>
    </p:spTree>
  </p:cSld>
  <p:clrMapOvr>
    <a:masterClrMapping/>
  </p:clrMapOvr>
</p:sld>
</file>

<file path=ppt/slides/slide6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348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Transparency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348 of 500</a:t>
            </a:r>
          </a:p>
        </p:txBody>
      </p:sp>
    </p:spTree>
  </p:cSld>
  <p:clrMapOvr>
    <a:masterClrMapping/>
  </p:clrMapOvr>
</p:sld>
</file>

<file path=ppt/slides/slide6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348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Transparency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Openness of information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348</a:t>
            </a:r>
          </a:p>
        </p:txBody>
      </p:sp>
    </p:spTree>
  </p:cSld>
  <p:clrMapOvr>
    <a:masterClrMapping/>
  </p:clrMapOvr>
</p:sld>
</file>

<file path=ppt/slides/slide6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349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Accountability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349 of 500</a:t>
            </a:r>
          </a:p>
        </p:txBody>
      </p:sp>
    </p:spTree>
  </p:cSld>
  <p:clrMapOvr>
    <a:masterClrMapping/>
  </p:clrMapOvr>
</p:sld>
</file>

<file path=ppt/slides/slide6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349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Accountability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Answerability for actions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349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GDP measures: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Total value of final goods and services produced within a country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Absolute poverty is defined relative to: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A minimum standard needed to meet basic needs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The richest person's income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Exports only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Government debt only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35 of 500</a:t>
            </a:r>
          </a:p>
        </p:txBody>
      </p:sp>
    </p:spTree>
  </p:cSld>
  <p:clrMapOvr>
    <a:masterClrMapping/>
  </p:clrMapOvr>
</p:sld>
</file>

<file path=ppt/slides/slide7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350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D: Matching (301–350)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Match: Corruption  →  __________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350 of 500</a:t>
            </a:r>
          </a:p>
        </p:txBody>
      </p:sp>
    </p:spTree>
  </p:cSld>
  <p:clrMapOvr>
    <a:masterClrMapping/>
  </p:clrMapOvr>
</p:sld>
</file>

<file path=ppt/slides/slide7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350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Match: Corruption  →  __________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Misuse of entrusted power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350</a:t>
            </a:r>
          </a:p>
        </p:txBody>
      </p:sp>
    </p:spTree>
  </p:cSld>
  <p:clrMapOvr>
    <a:masterClrMapping/>
  </p:clrMapOvr>
</p:sld>
</file>

<file path=ppt/slides/slide7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351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Define economic development.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351 of 500</a:t>
            </a:r>
          </a:p>
        </p:txBody>
      </p:sp>
    </p:spTree>
  </p:cSld>
  <p:clrMapOvr>
    <a:masterClrMapping/>
  </p:clrMapOvr>
</p:sld>
</file>

<file path=ppt/slides/slide7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351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Define economic development.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 sustained process of improving income, welfare, capabilities and quality of life.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351</a:t>
            </a:r>
          </a:p>
        </p:txBody>
      </p:sp>
    </p:spTree>
  </p:cSld>
  <p:clrMapOvr>
    <a:masterClrMapping/>
  </p:clrMapOvr>
</p:sld>
</file>

<file path=ppt/slides/slide7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352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Differentiate economic growth and economic development.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352 of 500</a:t>
            </a:r>
          </a:p>
        </p:txBody>
      </p:sp>
    </p:spTree>
  </p:cSld>
  <p:clrMapOvr>
    <a:masterClrMapping/>
  </p:clrMapOvr>
</p:sld>
</file>

<file path=ppt/slides/slide7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352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Differentiate economic growth and economic development.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Growth focuses mainly on increased output/income; development includes broader improvements in welfare, capabilities, equity and sustainability.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352</a:t>
            </a:r>
          </a:p>
        </p:txBody>
      </p:sp>
    </p:spTree>
  </p:cSld>
  <p:clrMapOvr>
    <a:masterClrMapping/>
  </p:clrMapOvr>
</p:sld>
</file>

<file path=ppt/slides/slide7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353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Write the formula for GDP per capita.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353 of 500</a:t>
            </a:r>
          </a:p>
        </p:txBody>
      </p:sp>
    </p:spTree>
  </p:cSld>
  <p:clrMapOvr>
    <a:masterClrMapping/>
  </p:clrMapOvr>
</p:sld>
</file>

<file path=ppt/slides/slide7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353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Write the formula for GDP per capita.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GDP ÷ total population.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353</a:t>
            </a:r>
          </a:p>
        </p:txBody>
      </p:sp>
    </p:spTree>
  </p:cSld>
  <p:clrMapOvr>
    <a:masterClrMapping/>
  </p:clrMapOvr>
</p:sld>
</file>

<file path=ppt/slides/slide7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354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is real GDP preferred for time comparisons?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354 of 500</a:t>
            </a:r>
          </a:p>
        </p:txBody>
      </p:sp>
    </p:spTree>
  </p:cSld>
  <p:clrMapOvr>
    <a:masterClrMapping/>
  </p:clrMapOvr>
</p:sld>
</file>

<file path=ppt/slides/slide7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354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is real GDP preferred for time comparisons?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removes the effect of price changes.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354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Absolute poverty is defined relative to: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A minimum standard needed to meet basic needs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35</a:t>
            </a:r>
          </a:p>
        </p:txBody>
      </p:sp>
    </p:spTree>
  </p:cSld>
  <p:clrMapOvr>
    <a:masterClrMapping/>
  </p:clrMapOvr>
</p:sld>
</file>

<file path=ppt/slides/slide7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355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the main limitation of per capita income?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355 of 500</a:t>
            </a:r>
          </a:p>
        </p:txBody>
      </p:sp>
    </p:spTree>
  </p:cSld>
  <p:clrMapOvr>
    <a:masterClrMapping/>
  </p:clrMapOvr>
</p:sld>
</file>

<file path=ppt/slides/slide7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355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the main limitation of per capita income?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is an average and can hide inequality and non-income aspects of welfare.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355</a:t>
            </a:r>
          </a:p>
        </p:txBody>
      </p:sp>
    </p:spTree>
  </p:cSld>
  <p:clrMapOvr>
    <a:masterClrMapping/>
  </p:clrMapOvr>
</p:sld>
</file>

<file path=ppt/slides/slide7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356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three broad dimensions are represented in HDI?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356 of 500</a:t>
            </a:r>
          </a:p>
        </p:txBody>
      </p:sp>
    </p:spTree>
  </p:cSld>
  <p:clrMapOvr>
    <a:masterClrMapping/>
  </p:clrMapOvr>
</p:sld>
</file>

<file path=ppt/slides/slide7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356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three broad dimensions are represented in HDI?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Health, education and income.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356</a:t>
            </a:r>
          </a:p>
        </p:txBody>
      </p:sp>
    </p:spTree>
  </p:cSld>
  <p:clrMapOvr>
    <a:masterClrMapping/>
  </p:clrMapOvr>
</p:sld>
</file>

<file path=ppt/slides/slide7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357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does the Gini coefficient measure?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357 of 500</a:t>
            </a:r>
          </a:p>
        </p:txBody>
      </p:sp>
    </p:spTree>
  </p:cSld>
  <p:clrMapOvr>
    <a:masterClrMapping/>
  </p:clrMapOvr>
</p:sld>
</file>

<file path=ppt/slides/slide7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357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does the Gini coefficient measure?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The degree of inequality in a distribution, usually income or wealth.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357</a:t>
            </a:r>
          </a:p>
        </p:txBody>
      </p:sp>
    </p:spTree>
  </p:cSld>
  <p:clrMapOvr>
    <a:masterClrMapping/>
  </p:clrMapOvr>
</p:sld>
</file>

<file path=ppt/slides/slide7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358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does a Lorenz curve show?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358 of 500</a:t>
            </a:r>
          </a:p>
        </p:txBody>
      </p:sp>
    </p:spTree>
  </p:cSld>
  <p:clrMapOvr>
    <a:masterClrMapping/>
  </p:clrMapOvr>
</p:sld>
</file>

<file path=ppt/slides/slide7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358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does a Lorenz curve show?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The cumulative distribution of income or wealth.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358</a:t>
            </a:r>
          </a:p>
        </p:txBody>
      </p:sp>
    </p:spTree>
  </p:cSld>
  <p:clrMapOvr>
    <a:masterClrMapping/>
  </p:clrMapOvr>
</p:sld>
</file>

<file path=ppt/slides/slide7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359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Define absolute poverty.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359 of 500</a:t>
            </a:r>
          </a:p>
        </p:txBody>
      </p:sp>
    </p:spTree>
  </p:cSld>
  <p:clrMapOvr>
    <a:masterClrMapping/>
  </p:clrMapOvr>
</p:sld>
</file>

<file path=ppt/slides/slide7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359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Define absolute poverty.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Poverty measured against a fixed minimum standard needed to meet basic needs.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359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Relative poverty compares a person's resources with: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The standard of living in the surrounding society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The weather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Foreign exchange reserves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Land area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36 of 500</a:t>
            </a:r>
          </a:p>
        </p:txBody>
      </p:sp>
    </p:spTree>
  </p:cSld>
  <p:clrMapOvr>
    <a:masterClrMapping/>
  </p:clrMapOvr>
</p:sld>
</file>

<file path=ppt/slides/slide7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360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Define relative poverty.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360 of 500</a:t>
            </a:r>
          </a:p>
        </p:txBody>
      </p:sp>
    </p:spTree>
  </p:cSld>
  <p:clrMapOvr>
    <a:masterClrMapping/>
  </p:clrMapOvr>
</p:sld>
</file>

<file path=ppt/slides/slide7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360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Define relative poverty.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Poverty assessed in relation to prevailing living standards in society.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360</a:t>
            </a:r>
          </a:p>
        </p:txBody>
      </p:sp>
    </p:spTree>
  </p:cSld>
  <p:clrMapOvr>
    <a:masterClrMapping/>
  </p:clrMapOvr>
</p:sld>
</file>

<file path=ppt/slides/slide7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361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multidimensional poverty?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361 of 500</a:t>
            </a:r>
          </a:p>
        </p:txBody>
      </p:sp>
    </p:spTree>
  </p:cSld>
  <p:clrMapOvr>
    <a:masterClrMapping/>
  </p:clrMapOvr>
</p:sld>
</file>

<file path=ppt/slides/slide7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361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multidimensional poverty?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Poverty involving overlapping deprivations beyond income, such as health, education and living standards.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361</a:t>
            </a:r>
          </a:p>
        </p:txBody>
      </p:sp>
    </p:spTree>
  </p:cSld>
  <p:clrMapOvr>
    <a:masterClrMapping/>
  </p:clrMapOvr>
</p:sld>
</file>

<file path=ppt/slides/slide7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362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does the poverty gap add to the headcount ratio?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362 of 500</a:t>
            </a:r>
          </a:p>
        </p:txBody>
      </p:sp>
    </p:spTree>
  </p:cSld>
  <p:clrMapOvr>
    <a:masterClrMapping/>
  </p:clrMapOvr>
</p:sld>
</file>

<file path=ppt/slides/slide7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362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does the poverty gap add to the headcount ratio?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indicates the depth or average shortfall of poverty.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362</a:t>
            </a:r>
          </a:p>
        </p:txBody>
      </p:sp>
    </p:spTree>
  </p:cSld>
  <p:clrMapOvr>
    <a:masterClrMapping/>
  </p:clrMapOvr>
</p:sld>
</file>

<file path=ppt/slides/slide7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363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are PPP comparisons useful?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363 of 500</a:t>
            </a:r>
          </a:p>
        </p:txBody>
      </p:sp>
    </p:spTree>
  </p:cSld>
  <p:clrMapOvr>
    <a:masterClrMapping/>
  </p:clrMapOvr>
</p:sld>
</file>

<file path=ppt/slides/slide7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363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are PPP comparisons useful?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They adjust for differences in price levels and purchasing power.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363</a:t>
            </a:r>
          </a:p>
        </p:txBody>
      </p:sp>
    </p:spTree>
  </p:cSld>
  <p:clrMapOvr>
    <a:masterClrMapping/>
  </p:clrMapOvr>
</p:sld>
</file>

<file path=ppt/slides/slide7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364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human capital?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364 of 500</a:t>
            </a:r>
          </a:p>
        </p:txBody>
      </p:sp>
    </p:spTree>
  </p:cSld>
  <p:clrMapOvr>
    <a:masterClrMapping/>
  </p:clrMapOvr>
</p:sld>
</file>

<file path=ppt/slides/slide7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364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human capital?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The education, skills, knowledge and health embodied in people.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364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Relative poverty compares a person's resources with: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The standard of living in the surrounding society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36</a:t>
            </a:r>
          </a:p>
        </p:txBody>
      </p:sp>
    </p:spTree>
  </p:cSld>
  <p:clrMapOvr>
    <a:masterClrMapping/>
  </p:clrMapOvr>
</p:sld>
</file>

<file path=ppt/slides/slide7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365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structural transformation?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365 of 500</a:t>
            </a:r>
          </a:p>
        </p:txBody>
      </p:sp>
    </p:spTree>
  </p:cSld>
  <p:clrMapOvr>
    <a:masterClrMapping/>
  </p:clrMapOvr>
</p:sld>
</file>

<file path=ppt/slides/slide7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365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structural transformation?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 long-term shift of production and employment across sectors, often from agriculture to industry and services.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365</a:t>
            </a:r>
          </a:p>
        </p:txBody>
      </p:sp>
    </p:spTree>
  </p:cSld>
  <p:clrMapOvr>
    <a:masterClrMapping/>
  </p:clrMapOvr>
</p:sld>
</file>

<file path=ppt/slides/slide7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366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inclusive development?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366 of 500</a:t>
            </a:r>
          </a:p>
        </p:txBody>
      </p:sp>
    </p:spTree>
  </p:cSld>
  <p:clrMapOvr>
    <a:masterClrMapping/>
  </p:clrMapOvr>
</p:sld>
</file>

<file path=ppt/slides/slide7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366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inclusive development?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Development that expands opportunities and shares benefits broadly across groups.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366</a:t>
            </a:r>
          </a:p>
        </p:txBody>
      </p:sp>
    </p:spTree>
  </p:cSld>
  <p:clrMapOvr>
    <a:masterClrMapping/>
  </p:clrMapOvr>
</p:sld>
</file>

<file path=ppt/slides/slide7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367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sustainable development?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367 of 500</a:t>
            </a:r>
          </a:p>
        </p:txBody>
      </p:sp>
    </p:spTree>
  </p:cSld>
  <p:clrMapOvr>
    <a:masterClrMapping/>
  </p:clrMapOvr>
</p:sld>
</file>

<file path=ppt/slides/slide7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367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sustainable development?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Development that meets present needs without undermining future generations.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367</a:t>
            </a:r>
          </a:p>
        </p:txBody>
      </p:sp>
    </p:spTree>
  </p:cSld>
  <p:clrMapOvr>
    <a:masterClrMapping/>
  </p:clrMapOvr>
</p:sld>
</file>

<file path=ppt/slides/slide7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368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can GDP fail to capture environmental costs?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368 of 500</a:t>
            </a:r>
          </a:p>
        </p:txBody>
      </p:sp>
    </p:spTree>
  </p:cSld>
  <p:clrMapOvr>
    <a:masterClrMapping/>
  </p:clrMapOvr>
</p:sld>
</file>

<file path=ppt/slides/slide7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368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can GDP fail to capture environmental costs?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Market output can rise even while pollution and resource depletion impose unpriced costs.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368</a:t>
            </a:r>
          </a:p>
        </p:txBody>
      </p:sp>
    </p:spTree>
  </p:cSld>
  <p:clrMapOvr>
    <a:masterClrMapping/>
  </p:clrMapOvr>
</p:sld>
</file>

<file path=ppt/slides/slide7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369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green GDP?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369 of 500</a:t>
            </a:r>
          </a:p>
        </p:txBody>
      </p:sp>
    </p:spTree>
  </p:cSld>
  <p:clrMapOvr>
    <a:masterClrMapping/>
  </p:clrMapOvr>
</p:sld>
</file>

<file path=ppt/slides/slide7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369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green GDP?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 GDP concept adjusted to reflect environmental degradation and resource depletion.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369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capability approach emphasizes: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What people are actually able to do and be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Only money holdings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Only industrial output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Only exports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37 of 500</a:t>
            </a:r>
          </a:p>
        </p:txBody>
      </p:sp>
    </p:spTree>
  </p:cSld>
  <p:clrMapOvr>
    <a:masterClrMapping/>
  </p:clrMapOvr>
</p:sld>
</file>

<file path=ppt/slides/slide7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370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does labour productivity measure?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370 of 500</a:t>
            </a:r>
          </a:p>
        </p:txBody>
      </p:sp>
    </p:spTree>
  </p:cSld>
  <p:clrMapOvr>
    <a:masterClrMapping/>
  </p:clrMapOvr>
</p:sld>
</file>

<file path=ppt/slides/slide7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370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does labour productivity measure?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Output produced per worker or per unit of labour input.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370</a:t>
            </a:r>
          </a:p>
        </p:txBody>
      </p:sp>
    </p:spTree>
  </p:cSld>
  <p:clrMapOvr>
    <a:masterClrMapping/>
  </p:clrMapOvr>
</p:sld>
</file>

<file path=ppt/slides/slide7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371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Define underemployment.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371 of 500</a:t>
            </a:r>
          </a:p>
        </p:txBody>
      </p:sp>
    </p:spTree>
  </p:cSld>
  <p:clrMapOvr>
    <a:masterClrMapping/>
  </p:clrMapOvr>
</p:sld>
</file>

<file path=ppt/slides/slide7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371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Define underemployment.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 situation where workers are employed but their time or skills are not fully used.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371</a:t>
            </a:r>
          </a:p>
        </p:txBody>
      </p:sp>
    </p:spTree>
  </p:cSld>
  <p:clrMapOvr>
    <a:masterClrMapping/>
  </p:clrMapOvr>
</p:sld>
</file>

<file path=ppt/slides/slide7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372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is informal employment important in development analysis?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372 of 500</a:t>
            </a:r>
          </a:p>
        </p:txBody>
      </p:sp>
    </p:spTree>
  </p:cSld>
  <p:clrMapOvr>
    <a:masterClrMapping/>
  </p:clrMapOvr>
</p:sld>
</file>

<file path=ppt/slides/slide7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372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is informal employment important in development analysis?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may involve large numbers of workers with limited protection and incomplete statistical coverage.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372</a:t>
            </a:r>
          </a:p>
        </p:txBody>
      </p:sp>
    </p:spTree>
  </p:cSld>
  <p:clrMapOvr>
    <a:masterClrMapping/>
  </p:clrMapOvr>
</p:sld>
</file>

<file path=ppt/slides/slide7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373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financial inclusion?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373 of 500</a:t>
            </a:r>
          </a:p>
        </p:txBody>
      </p:sp>
    </p:spTree>
  </p:cSld>
  <p:clrMapOvr>
    <a:masterClrMapping/>
  </p:clrMapOvr>
</p:sld>
</file>

<file path=ppt/slides/slide7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373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financial inclusion?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Access to useful and affordable financial products and services.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373</a:t>
            </a:r>
          </a:p>
        </p:txBody>
      </p:sp>
    </p:spTree>
  </p:cSld>
  <p:clrMapOvr>
    <a:masterClrMapping/>
  </p:clrMapOvr>
</p:sld>
</file>

<file path=ppt/slides/slide7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374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social protection?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374 of 500</a:t>
            </a:r>
          </a:p>
        </p:txBody>
      </p:sp>
    </p:spTree>
  </p:cSld>
  <p:clrMapOvr>
    <a:masterClrMapping/>
  </p:clrMapOvr>
</p:sld>
</file>

<file path=ppt/slides/slide7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374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social protection?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Policies and programs that protect people against poverty and economic risks.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374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capability approach emphasizes: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What people are actually able to do and 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37</a:t>
            </a:r>
          </a:p>
        </p:txBody>
      </p:sp>
    </p:spTree>
  </p:cSld>
  <p:clrMapOvr>
    <a:masterClrMapping/>
  </p:clrMapOvr>
</p:sld>
</file>

<file path=ppt/slides/slide7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375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should data be disaggregated?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375 of 500</a:t>
            </a:r>
          </a:p>
        </p:txBody>
      </p:sp>
    </p:spTree>
  </p:cSld>
  <p:clrMapOvr>
    <a:masterClrMapping/>
  </p:clrMapOvr>
</p:sld>
</file>

<file path=ppt/slides/slide7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375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should data be disaggregated?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To reveal differences hidden by national averages across regions, genders, ages or groups.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375</a:t>
            </a:r>
          </a:p>
        </p:txBody>
      </p:sp>
    </p:spTree>
  </p:cSld>
  <p:clrMapOvr>
    <a:masterClrMapping/>
  </p:clrMapOvr>
</p:sld>
</file>

<file path=ppt/slides/slide7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376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can education quality differ from enrollment?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376 of 500</a:t>
            </a:r>
          </a:p>
        </p:txBody>
      </p:sp>
    </p:spTree>
  </p:cSld>
  <p:clrMapOvr>
    <a:masterClrMapping/>
  </p:clrMapOvr>
</p:sld>
</file>

<file path=ppt/slides/slide7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376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can education quality differ from enrollment?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Students may attend school without achieving expected learning outcomes.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376</a:t>
            </a:r>
          </a:p>
        </p:txBody>
      </p:sp>
    </p:spTree>
  </p:cSld>
  <p:clrMapOvr>
    <a:masterClrMapping/>
  </p:clrMapOvr>
</p:sld>
</file>

<file path=ppt/slides/slide7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377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is life expectancy a development indicator?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377 of 500</a:t>
            </a:r>
          </a:p>
        </p:txBody>
      </p:sp>
    </p:spTree>
  </p:cSld>
  <p:clrMapOvr>
    <a:masterClrMapping/>
  </p:clrMapOvr>
</p:sld>
</file>

<file path=ppt/slides/slide7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377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is life expectancy a development indicator?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reflects long-run survival and broad health and living conditions.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377</a:t>
            </a:r>
          </a:p>
        </p:txBody>
      </p:sp>
    </p:spTree>
  </p:cSld>
  <p:clrMapOvr>
    <a:masterClrMapping/>
  </p:clrMapOvr>
</p:sld>
</file>

<file path=ppt/slides/slide7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378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the dependency ratio?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378 of 500</a:t>
            </a:r>
          </a:p>
        </p:txBody>
      </p:sp>
    </p:spTree>
  </p:cSld>
  <p:clrMapOvr>
    <a:masterClrMapping/>
  </p:clrMapOvr>
</p:sld>
</file>

<file path=ppt/slides/slide7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378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the dependency ratio?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The ratio of dependent-age population to working-age population.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378</a:t>
            </a:r>
          </a:p>
        </p:txBody>
      </p:sp>
    </p:spTree>
  </p:cSld>
  <p:clrMapOvr>
    <a:masterClrMapping/>
  </p:clrMapOvr>
</p:sld>
</file>

<file path=ppt/slides/slide7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379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can infrastructure support development?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379 of 500</a:t>
            </a:r>
          </a:p>
        </p:txBody>
      </p:sp>
    </p:spTree>
  </p:cSld>
  <p:clrMapOvr>
    <a:masterClrMapping/>
  </p:clrMapOvr>
</p:sld>
</file>

<file path=ppt/slides/slide7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379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can infrastructure support development?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improves access, connectivity, productivity and service delivery.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379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Gender inequality can be measured through: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Differences in health, education, income and empowerment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Only rainfall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Only GDP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Only tariffs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38 of 500</a:t>
            </a:r>
          </a:p>
        </p:txBody>
      </p:sp>
    </p:spTree>
  </p:cSld>
  <p:clrMapOvr>
    <a:masterClrMapping/>
  </p:clrMapOvr>
</p:sld>
</file>

<file path=ppt/slides/slide7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380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regional disparity?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380 of 500</a:t>
            </a:r>
          </a:p>
        </p:txBody>
      </p:sp>
    </p:spTree>
  </p:cSld>
  <p:clrMapOvr>
    <a:masterClrMapping/>
  </p:clrMapOvr>
</p:sld>
</file>

<file path=ppt/slides/slide7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380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regional disparity?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Unequal development outcomes across geographic areas.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380</a:t>
            </a:r>
          </a:p>
        </p:txBody>
      </p:sp>
    </p:spTree>
  </p:cSld>
  <p:clrMapOvr>
    <a:masterClrMapping/>
  </p:clrMapOvr>
</p:sld>
</file>

<file path=ppt/slides/slide7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381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does gender equality matter for development?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381 of 500</a:t>
            </a:r>
          </a:p>
        </p:txBody>
      </p:sp>
    </p:spTree>
  </p:cSld>
  <p:clrMapOvr>
    <a:masterClrMapping/>
  </p:clrMapOvr>
</p:sld>
</file>

<file path=ppt/slides/slide7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381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does gender equality matter for development?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Equal access to education, work and resources expands capabilities and economic potential.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381</a:t>
            </a:r>
          </a:p>
        </p:txBody>
      </p:sp>
    </p:spTree>
  </p:cSld>
  <p:clrMapOvr>
    <a:masterClrMapping/>
  </p:clrMapOvr>
</p:sld>
</file>

<file path=ppt/slides/slide7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382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decent work?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382 of 500</a:t>
            </a:r>
          </a:p>
        </p:txBody>
      </p:sp>
    </p:spTree>
  </p:cSld>
  <p:clrMapOvr>
    <a:masterClrMapping/>
  </p:clrMapOvr>
</p:sld>
</file>

<file path=ppt/slides/slide7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382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decent work?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Productive employment with fair conditions, security and worker rights.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382</a:t>
            </a:r>
          </a:p>
        </p:txBody>
      </p:sp>
    </p:spTree>
  </p:cSld>
  <p:clrMapOvr>
    <a:masterClrMapping/>
  </p:clrMapOvr>
</p:sld>
</file>

<file path=ppt/slides/slide7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383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can inequality affect development?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383 of 500</a:t>
            </a:r>
          </a:p>
        </p:txBody>
      </p:sp>
    </p:spTree>
  </p:cSld>
  <p:clrMapOvr>
    <a:masterClrMapping/>
  </p:clrMapOvr>
</p:sld>
</file>

<file path=ppt/slides/slide7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383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can inequality affect development?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can limit opportunities, weaken social mobility and reduce the broad impact of growth.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383</a:t>
            </a:r>
          </a:p>
        </p:txBody>
      </p:sp>
    </p:spTree>
  </p:cSld>
  <p:clrMapOvr>
    <a:masterClrMapping/>
  </p:clrMapOvr>
</p:sld>
</file>

<file path=ppt/slides/slide7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384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economic resilience?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384 of 500</a:t>
            </a:r>
          </a:p>
        </p:txBody>
      </p:sp>
    </p:spTree>
  </p:cSld>
  <p:clrMapOvr>
    <a:masterClrMapping/>
  </p:clrMapOvr>
</p:sld>
</file>

<file path=ppt/slides/slide7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384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economic resilience?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The ability of an economy and its people to withstand and recover from shocks.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384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Gender inequality can be measured through: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Differences in health, education, income and empowerment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38</a:t>
            </a:r>
          </a:p>
        </p:txBody>
      </p:sp>
    </p:spTree>
  </p:cSld>
  <p:clrMapOvr>
    <a:masterClrMapping/>
  </p:clrMapOvr>
</p:sld>
</file>

<file path=ppt/slides/slide7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385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should sustainability indicators accompany GDP?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385 of 500</a:t>
            </a:r>
          </a:p>
        </p:txBody>
      </p:sp>
    </p:spTree>
  </p:cSld>
  <p:clrMapOvr>
    <a:masterClrMapping/>
  </p:clrMapOvr>
</p:sld>
</file>

<file path=ppt/slides/slide7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385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should sustainability indicators accompany GDP?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GDP alone does not show environmental pressures or long-term resource risks.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385</a:t>
            </a:r>
          </a:p>
        </p:txBody>
      </p:sp>
    </p:spTree>
  </p:cSld>
  <p:clrMapOvr>
    <a:masterClrMapping/>
  </p:clrMapOvr>
</p:sld>
</file>

<file path=ppt/slides/slide7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386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export diversification?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386 of 500</a:t>
            </a:r>
          </a:p>
        </p:txBody>
      </p:sp>
    </p:spTree>
  </p:cSld>
  <p:clrMapOvr>
    <a:masterClrMapping/>
  </p:clrMapOvr>
</p:sld>
</file>

<file path=ppt/slides/slide7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386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export diversification?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Expanding the range of products or markets involved in exports.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386</a:t>
            </a:r>
          </a:p>
        </p:txBody>
      </p:sp>
    </p:spTree>
  </p:cSld>
  <p:clrMapOvr>
    <a:masterClrMapping/>
  </p:clrMapOvr>
</p:sld>
</file>

<file path=ppt/slides/slide7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387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can innovation support development?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387 of 500</a:t>
            </a:r>
          </a:p>
        </p:txBody>
      </p:sp>
    </p:spTree>
  </p:cSld>
  <p:clrMapOvr>
    <a:masterClrMapping/>
  </p:clrMapOvr>
</p:sld>
</file>

<file path=ppt/slides/slide7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387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can innovation support development?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can raise productivity, create new industries and improve services.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387</a:t>
            </a:r>
          </a:p>
        </p:txBody>
      </p:sp>
    </p:spTree>
  </p:cSld>
  <p:clrMapOvr>
    <a:masterClrMapping/>
  </p:clrMapOvr>
</p:sld>
</file>

<file path=ppt/slides/slide7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388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role do institutions play in development?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388 of 500</a:t>
            </a:r>
          </a:p>
        </p:txBody>
      </p:sp>
    </p:spTree>
  </p:cSld>
  <p:clrMapOvr>
    <a:masterClrMapping/>
  </p:clrMapOvr>
</p:sld>
</file>

<file path=ppt/slides/slide7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388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role do institutions play in development?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They influence incentives, investment, public services and trust.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388</a:t>
            </a:r>
          </a:p>
        </p:txBody>
      </p:sp>
    </p:spTree>
  </p:cSld>
  <p:clrMapOvr>
    <a:masterClrMapping/>
  </p:clrMapOvr>
</p:sld>
</file>

<file path=ppt/slides/slide7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389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can median income be useful?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389 of 500</a:t>
            </a:r>
          </a:p>
        </p:txBody>
      </p:sp>
    </p:spTree>
  </p:cSld>
  <p:clrMapOvr>
    <a:masterClrMapping/>
  </p:clrMapOvr>
</p:sld>
</file>

<file path=ppt/slides/slide7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389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can median income be useful?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represents a typical income and is less distorted by extreme values.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389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Gender parity in education means: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Comparable educational access and achievement across genders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No schools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Only male education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Only female employment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39 of 500</a:t>
            </a:r>
          </a:p>
        </p:txBody>
      </p:sp>
    </p:spTree>
  </p:cSld>
  <p:clrMapOvr>
    <a:masterClrMapping/>
  </p:clrMapOvr>
</p:sld>
</file>

<file path=ppt/slides/slide7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390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wealth inequality?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390 of 500</a:t>
            </a:r>
          </a:p>
        </p:txBody>
      </p:sp>
    </p:spTree>
  </p:cSld>
  <p:clrMapOvr>
    <a:masterClrMapping/>
  </p:clrMapOvr>
</p:sld>
</file>

<file path=ppt/slides/slide7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390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wealth inequality?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Unequal ownership of assets such as property, savings and investments.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390</a:t>
            </a:r>
          </a:p>
        </p:txBody>
      </p:sp>
    </p:spTree>
  </p:cSld>
  <p:clrMapOvr>
    <a:masterClrMapping/>
  </p:clrMapOvr>
</p:sld>
</file>

<file path=ppt/slides/slide7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391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Explain the relationship between poverty and inequality.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391 of 500</a:t>
            </a:r>
          </a:p>
        </p:txBody>
      </p:sp>
    </p:spTree>
  </p:cSld>
  <p:clrMapOvr>
    <a:masterClrMapping/>
  </p:clrMapOvr>
</p:sld>
</file>

<file path=ppt/slides/slide7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391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Explain the relationship between poverty and inequality.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They are distinct: poverty concerns deprivation, while inequality concerns distribution; they can influence each other.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391</a:t>
            </a:r>
          </a:p>
        </p:txBody>
      </p:sp>
    </p:spTree>
  </p:cSld>
  <p:clrMapOvr>
    <a:masterClrMapping/>
  </p:clrMapOvr>
</p:sld>
</file>

<file path=ppt/slides/slide7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392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can national averages be misleading?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392 of 500</a:t>
            </a:r>
          </a:p>
        </p:txBody>
      </p:sp>
    </p:spTree>
  </p:cSld>
  <p:clrMapOvr>
    <a:masterClrMapping/>
  </p:clrMapOvr>
</p:sld>
</file>

<file path=ppt/slides/slide7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392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can national averages be misleading?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They may conceal severe gaps between regions or social groups.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392</a:t>
            </a:r>
          </a:p>
        </p:txBody>
      </p:sp>
    </p:spTree>
  </p:cSld>
  <p:clrMapOvr>
    <a:masterClrMapping/>
  </p:clrMapOvr>
</p:sld>
</file>

<file path=ppt/slides/slide7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393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does population growth affect per capita income?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393 of 500</a:t>
            </a:r>
          </a:p>
        </p:txBody>
      </p:sp>
    </p:spTree>
  </p:cSld>
  <p:clrMapOvr>
    <a:masterClrMapping/>
  </p:clrMapOvr>
</p:sld>
</file>

<file path=ppt/slides/slide7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393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does population growth affect per capita income?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Rapid population growth can reduce or offset gains in total output per person.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393</a:t>
            </a:r>
          </a:p>
        </p:txBody>
      </p:sp>
    </p:spTree>
  </p:cSld>
  <p:clrMapOvr>
    <a:masterClrMapping/>
  </p:clrMapOvr>
</p:sld>
</file>

<file path=ppt/slides/slide7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394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access to basic services?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394 of 500</a:t>
            </a:r>
          </a:p>
        </p:txBody>
      </p:sp>
    </p:spTree>
  </p:cSld>
  <p:clrMapOvr>
    <a:masterClrMapping/>
  </p:clrMapOvr>
</p:sld>
</file>

<file path=ppt/slides/slide7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394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access to basic services?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The ability to obtain essentials such as water, sanitation, electricity, health and education.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394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Gender parity in education means: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Comparable educational access and achievement across genders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39</a:t>
            </a:r>
          </a:p>
        </p:txBody>
      </p:sp>
    </p:spTree>
  </p:cSld>
  <p:clrMapOvr>
    <a:masterClrMapping/>
  </p:clrMapOvr>
</p:sld>
</file>

<file path=ppt/slides/slide7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395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is employment quality important?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395 of 500</a:t>
            </a:r>
          </a:p>
        </p:txBody>
      </p:sp>
    </p:spTree>
  </p:cSld>
  <p:clrMapOvr>
    <a:masterClrMapping/>
  </p:clrMapOvr>
</p:sld>
</file>

<file path=ppt/slides/slide7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395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is employment quality important?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Jobs should not only exist but also provide adequate productivity, safety and income.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395</a:t>
            </a:r>
          </a:p>
        </p:txBody>
      </p:sp>
    </p:spTree>
  </p:cSld>
  <p:clrMapOvr>
    <a:masterClrMapping/>
  </p:clrMapOvr>
</p:sld>
</file>

<file path=ppt/slides/slide7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396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social exclusion?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396 of 500</a:t>
            </a:r>
          </a:p>
        </p:txBody>
      </p:sp>
    </p:spTree>
  </p:cSld>
  <p:clrMapOvr>
    <a:masterClrMapping/>
  </p:clrMapOvr>
</p:sld>
</file>

<file path=ppt/slides/slide7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396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social exclusion?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Processes that prevent certain groups from fully participating in economic and social life.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396</a:t>
            </a:r>
          </a:p>
        </p:txBody>
      </p:sp>
    </p:spTree>
  </p:cSld>
  <p:clrMapOvr>
    <a:masterClrMapping/>
  </p:clrMapOvr>
</p:sld>
</file>

<file path=ppt/slides/slide7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397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can climate change affect development?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397 of 500</a:t>
            </a:r>
          </a:p>
        </p:txBody>
      </p:sp>
    </p:spTree>
  </p:cSld>
  <p:clrMapOvr>
    <a:masterClrMapping/>
  </p:clrMapOvr>
</p:sld>
</file>

<file path=ppt/slides/slide7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397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can climate change affect development?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can damage livelihoods, infrastructure, health and productivity.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397</a:t>
            </a:r>
          </a:p>
        </p:txBody>
      </p:sp>
    </p:spTree>
  </p:cSld>
  <p:clrMapOvr>
    <a:masterClrMapping/>
  </p:clrMapOvr>
</p:sld>
</file>

<file path=ppt/slides/slide7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398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is a dashboard approach useful?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398 of 500</a:t>
            </a:r>
          </a:p>
        </p:txBody>
      </p:sp>
    </p:spTree>
  </p:cSld>
  <p:clrMapOvr>
    <a:masterClrMapping/>
  </p:clrMapOvr>
</p:sld>
</file>

<file path=ppt/slides/slide7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398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is a dashboard approach useful?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tracks several indicators rather than relying on one number.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398</a:t>
            </a:r>
          </a:p>
        </p:txBody>
      </p:sp>
    </p:spTree>
  </p:cSld>
  <p:clrMapOvr>
    <a:masterClrMapping/>
  </p:clrMapOvr>
</p:sld>
</file>

<file path=ppt/slides/slide7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399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evidence-based development policy?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399 of 500</a:t>
            </a:r>
          </a:p>
        </p:txBody>
      </p:sp>
    </p:spTree>
  </p:cSld>
  <p:clrMapOvr>
    <a:masterClrMapping/>
  </p:clrMapOvr>
</p:sld>
</file>

<file path=ppt/slides/slide7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399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evidence-based development policy?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Policy designed and evaluated using reliable data and relevant evidence.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399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GNI differs from GDP mainly because GNI includes: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Depreciation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Net factor income from abroad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Indirect taxes only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Imports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 of 500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Maternal mortality is an important indicator of: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Women's health and health-system quality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Industrial output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Trade policy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Population density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40 of 500</a:t>
            </a:r>
          </a:p>
        </p:txBody>
      </p:sp>
    </p:spTree>
  </p:cSld>
  <p:clrMapOvr>
    <a:masterClrMapping/>
  </p:clrMapOvr>
</p:sld>
</file>

<file path=ppt/slides/slide8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E: Short-Answer Questions (351–400)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State one reason why no single indicator can measure development completely.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400 of 500</a:t>
            </a:r>
          </a:p>
        </p:txBody>
      </p:sp>
    </p:spTree>
  </p:cSld>
  <p:clrMapOvr>
    <a:masterClrMapping/>
  </p:clrMapOvr>
</p:sld>
</file>

<file path=ppt/slides/slide8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State one reason why no single indicator can measure development completely.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Development has multiple economic, social, institutional and environmental dimensions.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400</a:t>
            </a:r>
          </a:p>
        </p:txBody>
      </p:sp>
    </p:spTree>
  </p:cSld>
  <p:clrMapOvr>
    <a:masterClrMapping/>
  </p:clrMapOvr>
</p:sld>
</file>

<file path=ppt/slides/slide8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Country A's GDP grows by 6%, but its population grows by 7%. What may happen to GDP per capita?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401 of 500</a:t>
            </a:r>
          </a:p>
        </p:txBody>
      </p:sp>
    </p:spTree>
  </p:cSld>
  <p:clrMapOvr>
    <a:masterClrMapping/>
  </p:clrMapOvr>
</p:sld>
</file>

<file path=ppt/slides/slide8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Country A's GDP grows by 6%, but its population grows by 7%. What may happen to GDP per capita?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GDP per capita may fall because population grows faster than total output.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401</a:t>
            </a:r>
          </a:p>
        </p:txBody>
      </p:sp>
    </p:spTree>
  </p:cSld>
  <p:clrMapOvr>
    <a:masterClrMapping/>
  </p:clrMapOvr>
</p:sld>
</file>

<file path=ppt/slides/slide8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Country B's nominal GDP rises while prices also rise sharply. Which measure should be checked to judge real output growth?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402 of 500</a:t>
            </a:r>
          </a:p>
        </p:txBody>
      </p:sp>
    </p:spTree>
  </p:cSld>
  <p:clrMapOvr>
    <a:masterClrMapping/>
  </p:clrMapOvr>
</p:sld>
</file>

<file path=ppt/slides/slide8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Country B's nominal GDP rises while prices also rise sharply. Which measure should be checked to judge real output growth?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Real GDP.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402</a:t>
            </a:r>
          </a:p>
        </p:txBody>
      </p:sp>
    </p:spTree>
  </p:cSld>
  <p:clrMapOvr>
    <a:masterClrMapping/>
  </p:clrMapOvr>
</p:sld>
</file>

<file path=ppt/slides/slide8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Two countries have equal GDP per capita but different price levels. Which comparison tool is more appropriate?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403 of 500</a:t>
            </a:r>
          </a:p>
        </p:txBody>
      </p:sp>
    </p:spTree>
  </p:cSld>
  <p:clrMapOvr>
    <a:masterClrMapping/>
  </p:clrMapOvr>
</p:sld>
</file>

<file path=ppt/slides/slide8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Two countries have equal GDP per capita but different price levels. Which comparison tool is more appropriate?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PPP-adjusted income.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403</a:t>
            </a:r>
          </a:p>
        </p:txBody>
      </p:sp>
    </p:spTree>
  </p:cSld>
  <p:clrMapOvr>
    <a:masterClrMapping/>
  </p:clrMapOvr>
</p:sld>
</file>

<file path=ppt/slides/slide8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country has high average income but severe inequality. Which additional indicators should be examined?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404 of 500</a:t>
            </a:r>
          </a:p>
        </p:txBody>
      </p:sp>
    </p:spTree>
  </p:cSld>
  <p:clrMapOvr>
    <a:masterClrMapping/>
  </p:clrMapOvr>
</p:sld>
</file>

<file path=ppt/slides/slide8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country has high average income but severe inequality. Which additional indicators should be examined?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Gini coefficient, Lorenz curve and distributional income measures.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404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Maternal mortality is an important indicator of: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Women's health and health-system quality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40</a:t>
            </a:r>
          </a:p>
        </p:txBody>
      </p:sp>
    </p:spTree>
  </p:cSld>
  <p:clrMapOvr>
    <a:masterClrMapping/>
  </p:clrMapOvr>
</p:sld>
</file>

<file path=ppt/slides/slide8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poverty headcount falls but the poverty gap rises. What does this suggest?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405 of 500</a:t>
            </a:r>
          </a:p>
        </p:txBody>
      </p:sp>
    </p:spTree>
  </p:cSld>
  <p:clrMapOvr>
    <a:masterClrMapping/>
  </p:clrMapOvr>
</p:sld>
</file>

<file path=ppt/slides/slide8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poverty headcount falls but the poverty gap rises. What does this suggest?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Fewer people are poor, but those remaining poor may be further below the poverty line on average.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405</a:t>
            </a:r>
          </a:p>
        </p:txBody>
      </p:sp>
    </p:spTree>
  </p:cSld>
  <p:clrMapOvr>
    <a:masterClrMapping/>
  </p:clrMapOvr>
</p:sld>
</file>

<file path=ppt/slides/slide8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School enrollment is high but learning outcomes are weak. What does this show?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406 of 500</a:t>
            </a:r>
          </a:p>
        </p:txBody>
      </p:sp>
    </p:spTree>
  </p:cSld>
  <p:clrMapOvr>
    <a:masterClrMapping/>
  </p:clrMapOvr>
</p:sld>
</file>

<file path=ppt/slides/slide8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School enrollment is high but learning outcomes are weak. What does this show?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Access alone does not guarantee education quality.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406</a:t>
            </a:r>
          </a:p>
        </p:txBody>
      </p:sp>
    </p:spTree>
  </p:cSld>
  <p:clrMapOvr>
    <a:masterClrMapping/>
  </p:clrMapOvr>
</p:sld>
</file>

<file path=ppt/slides/slide8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GDP rises because forests are heavily depleted. Why may conventional GDP overstate sustainable progress?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407 of 500</a:t>
            </a:r>
          </a:p>
        </p:txBody>
      </p:sp>
    </p:spTree>
  </p:cSld>
  <p:clrMapOvr>
    <a:masterClrMapping/>
  </p:clrMapOvr>
</p:sld>
</file>

<file path=ppt/slides/slide8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GDP rises because forests are heavily depleted. Why may conventional GDP overstate sustainable progress?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may ignore depletion of natural capital.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407</a:t>
            </a:r>
          </a:p>
        </p:txBody>
      </p:sp>
    </p:spTree>
  </p:cSld>
  <p:clrMapOvr>
    <a:masterClrMapping/>
  </p:clrMapOvr>
</p:sld>
</file>

<file path=ppt/slides/slide8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country improves sanitation and safe water access. Which development dimension is most directly strengthened?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408 of 500</a:t>
            </a:r>
          </a:p>
        </p:txBody>
      </p:sp>
    </p:spTree>
  </p:cSld>
  <p:clrMapOvr>
    <a:masterClrMapping/>
  </p:clrMapOvr>
</p:sld>
</file>

<file path=ppt/slides/slide8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country improves sanitation and safe water access. Which development dimension is most directly strengthened?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Health and living standards.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408</a:t>
            </a:r>
          </a:p>
        </p:txBody>
      </p:sp>
    </p:spTree>
  </p:cSld>
  <p:clrMapOvr>
    <a:masterClrMapping/>
  </p:clrMapOvr>
</p:sld>
</file>

<file path=ppt/slides/slide8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409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Female labour force participation rises. What aspect of development improves?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409 of 500</a:t>
            </a:r>
          </a:p>
        </p:txBody>
      </p:sp>
    </p:spTree>
  </p:cSld>
  <p:clrMapOvr>
    <a:masterClrMapping/>
  </p:clrMapOvr>
</p:sld>
</file>

<file path=ppt/slides/slide8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409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Female labour force participation rises. What aspect of development improves?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Economic inclusion and gender-related opportunity.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409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Child stunting commonly indicates: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Long-term nutritional deprivation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High exports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Low taxes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Currency appreciation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41 of 500</a:t>
            </a:r>
          </a:p>
        </p:txBody>
      </p:sp>
    </p:spTree>
  </p:cSld>
  <p:clrMapOvr>
    <a:masterClrMapping/>
  </p:clrMapOvr>
</p:sld>
</file>

<file path=ppt/slides/slide8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region has high employment but mostly insecure low-productivity jobs. What additional measure is needed?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410 of 500</a:t>
            </a:r>
          </a:p>
        </p:txBody>
      </p:sp>
    </p:spTree>
  </p:cSld>
  <p:clrMapOvr>
    <a:masterClrMapping/>
  </p:clrMapOvr>
</p:sld>
</file>

<file path=ppt/slides/slide8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region has high employment but mostly insecure low-productivity jobs. What additional measure is needed?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Employment quality or decent-work indicators.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410</a:t>
            </a:r>
          </a:p>
        </p:txBody>
      </p:sp>
    </p:spTree>
  </p:cSld>
  <p:clrMapOvr>
    <a:masterClrMapping/>
  </p:clrMapOvr>
</p:sld>
</file>

<file path=ppt/slides/slide8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Urban GDP per capita rises while rural poverty remains high. Why is disaggregated analysis needed?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411 of 500</a:t>
            </a:r>
          </a:p>
        </p:txBody>
      </p:sp>
    </p:spTree>
  </p:cSld>
  <p:clrMapOvr>
    <a:masterClrMapping/>
  </p:clrMapOvr>
</p:sld>
</file>

<file path=ppt/slides/slide8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Urban GDP per capita rises while rural poverty remains high. Why is disaggregated analysis needed?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National or urban averages can hide rural deprivation.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411</a:t>
            </a:r>
          </a:p>
        </p:txBody>
      </p:sp>
    </p:spTree>
  </p:cSld>
  <p:clrMapOvr>
    <a:masterClrMapping/>
  </p:clrMapOvr>
</p:sld>
</file>

<file path=ppt/slides/slide8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Inflation is 10% and nominal income rises 8%. What happens to approximate real income?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412 of 500</a:t>
            </a:r>
          </a:p>
        </p:txBody>
      </p:sp>
    </p:spTree>
  </p:cSld>
  <p:clrMapOvr>
    <a:masterClrMapping/>
  </p:clrMapOvr>
</p:sld>
</file>

<file path=ppt/slides/slide8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Inflation is 10% and nominal income rises 8%. What happens to approximate real income?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likely falls because prices rise faster than nominal income.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412</a:t>
            </a:r>
          </a:p>
        </p:txBody>
      </p:sp>
    </p:spTree>
  </p:cSld>
  <p:clrMapOvr>
    <a:masterClrMapping/>
  </p:clrMapOvr>
</p:sld>
</file>

<file path=ppt/slides/slide8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country reduces carbon emissions per unit of GDP. Which indicator improved?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413 of 500</a:t>
            </a:r>
          </a:p>
        </p:txBody>
      </p:sp>
    </p:spTree>
  </p:cSld>
  <p:clrMapOvr>
    <a:masterClrMapping/>
  </p:clrMapOvr>
</p:sld>
</file>

<file path=ppt/slides/slide8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country reduces carbon emissions per unit of GDP. Which indicator improved?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Carbon intensity.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413</a:t>
            </a:r>
          </a:p>
        </p:txBody>
      </p:sp>
    </p:spTree>
  </p:cSld>
  <p:clrMapOvr>
    <a:masterClrMapping/>
  </p:clrMapOvr>
</p:sld>
</file>

<file path=ppt/slides/slide8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natural disaster destroys infrastructure. Which concept describes the ability to recover?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414 of 500</a:t>
            </a:r>
          </a:p>
        </p:txBody>
      </p:sp>
    </p:spTree>
  </p:cSld>
  <p:clrMapOvr>
    <a:masterClrMapping/>
  </p:clrMapOvr>
</p:sld>
</file>

<file path=ppt/slides/slide8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natural disaster destroys infrastructure. Which concept describes the ability to recover?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Economic resilience.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414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Child stunting commonly indicates: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Long-term nutritional deprivation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41</a:t>
            </a:r>
          </a:p>
        </p:txBody>
      </p:sp>
    </p:spTree>
  </p:cSld>
  <p:clrMapOvr>
    <a:masterClrMapping/>
  </p:clrMapOvr>
</p:sld>
</file>

<file path=ppt/slides/slide8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An economy shifts workers from subsistence farming to manufacturing. What process is occurring?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415 of 500</a:t>
            </a:r>
          </a:p>
        </p:txBody>
      </p:sp>
    </p:spTree>
  </p:cSld>
  <p:clrMapOvr>
    <a:masterClrMapping/>
  </p:clrMapOvr>
</p:sld>
</file>

<file path=ppt/slides/slide8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An economy shifts workers from subsistence farming to manufacturing. What process is occurring?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Structural transformation.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415</a:t>
            </a:r>
          </a:p>
        </p:txBody>
      </p:sp>
    </p:spTree>
  </p:cSld>
  <p:clrMapOvr>
    <a:masterClrMapping/>
  </p:clrMapOvr>
</p:sld>
</file>

<file path=ppt/slides/slide8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Mobile banking reaches remote villages. Which indicator is likely to improve?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416 of 500</a:t>
            </a:r>
          </a:p>
        </p:txBody>
      </p:sp>
    </p:spTree>
  </p:cSld>
  <p:clrMapOvr>
    <a:masterClrMapping/>
  </p:clrMapOvr>
</p:sld>
</file>

<file path=ppt/slides/slide8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Mobile banking reaches remote villages. Which indicator is likely to improve?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Financial inclusion.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416</a:t>
            </a:r>
          </a:p>
        </p:txBody>
      </p:sp>
    </p:spTree>
  </p:cSld>
  <p:clrMapOvr>
    <a:masterClrMapping/>
  </p:clrMapOvr>
</p:sld>
</file>

<file path=ppt/slides/slide8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country has falling infant mortality but rising unemployment. What does this illustrate?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417 of 500</a:t>
            </a:r>
          </a:p>
        </p:txBody>
      </p:sp>
    </p:spTree>
  </p:cSld>
  <p:clrMapOvr>
    <a:masterClrMapping/>
  </p:clrMapOvr>
</p:sld>
</file>

<file path=ppt/slides/slide8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country has falling infant mortality but rising unemployment. What does this illustrate?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Different development indicators can move in different directions.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417</a:t>
            </a:r>
          </a:p>
        </p:txBody>
      </p:sp>
    </p:spTree>
  </p:cSld>
  <p:clrMapOvr>
    <a:masterClrMapping/>
  </p:clrMapOvr>
</p:sld>
</file>

<file path=ppt/slides/slide8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Income rises for the richest group while the poorest group sees no gain. Is growth necessarily inclusive?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418 of 500</a:t>
            </a:r>
          </a:p>
        </p:txBody>
      </p:sp>
    </p:spTree>
  </p:cSld>
  <p:clrMapOvr>
    <a:masterClrMapping/>
  </p:clrMapOvr>
</p:sld>
</file>

<file path=ppt/slides/slide8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Income rises for the richest group while the poorest group sees no gain. Is growth necessarily inclusive?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No; inclusion depends on how opportunities and gains are shared.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418</a:t>
            </a:r>
          </a:p>
        </p:txBody>
      </p:sp>
    </p:spTree>
  </p:cSld>
  <p:clrMapOvr>
    <a:masterClrMapping/>
  </p:clrMapOvr>
</p:sld>
</file>

<file path=ppt/slides/slide8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government builds roads but travel time remains high due to poor maintenance. What lesson follows?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419 of 500</a:t>
            </a:r>
          </a:p>
        </p:txBody>
      </p:sp>
    </p:spTree>
  </p:cSld>
  <p:clrMapOvr>
    <a:masterClrMapping/>
  </p:clrMapOvr>
</p:sld>
</file>

<file path=ppt/slides/slide8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government builds roads but travel time remains high due to poor maintenance. What lesson follows?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Infrastructure quality and maintenance matter, not only quantity.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419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Access to safe drinking water is an indicator of: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Basic living conditions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Stock prices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Military strength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Trade openness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42 of 500</a:t>
            </a:r>
          </a:p>
        </p:txBody>
      </p:sp>
    </p:spTree>
  </p:cSld>
  <p:clrMapOvr>
    <a:masterClrMapping/>
  </p:clrMapOvr>
</p:sld>
</file>

<file path=ppt/slides/slide8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country has high literacy but low female participation in decision-making. Which development issue remains?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420 of 500</a:t>
            </a:r>
          </a:p>
        </p:txBody>
      </p:sp>
    </p:spTree>
  </p:cSld>
  <p:clrMapOvr>
    <a:masterClrMapping/>
  </p:clrMapOvr>
</p:sld>
</file>

<file path=ppt/slides/slide8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country has high literacy but low female participation in decision-making. Which development issue remains?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Gender inequality and empowerment gaps.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420</a:t>
            </a:r>
          </a:p>
        </p:txBody>
      </p:sp>
    </p:spTree>
  </p:cSld>
  <p:clrMapOvr>
    <a:masterClrMapping/>
  </p:clrMapOvr>
</p:sld>
</file>

<file path=ppt/slides/slide8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Case 21: Country A's GDP grows by 6%, but its population grows by 7%. What may happen to GDP per capita?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421 of 500</a:t>
            </a:r>
          </a:p>
        </p:txBody>
      </p:sp>
    </p:spTree>
  </p:cSld>
  <p:clrMapOvr>
    <a:masterClrMapping/>
  </p:clrMapOvr>
</p:sld>
</file>

<file path=ppt/slides/slide8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Case 21: Country A's GDP grows by 6%, but its population grows by 7%. What may happen to GDP per capita?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GDP per capita may fall because population grows faster than total output.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421</a:t>
            </a:r>
          </a:p>
        </p:txBody>
      </p:sp>
    </p:spTree>
  </p:cSld>
  <p:clrMapOvr>
    <a:masterClrMapping/>
  </p:clrMapOvr>
</p:sld>
</file>

<file path=ppt/slides/slide8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Case 22: Country B's nominal GDP rises while prices also rise sharply. Which measure should be checked to judge real output growth?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422 of 500</a:t>
            </a:r>
          </a:p>
        </p:txBody>
      </p:sp>
    </p:spTree>
  </p:cSld>
  <p:clrMapOvr>
    <a:masterClrMapping/>
  </p:clrMapOvr>
</p:sld>
</file>

<file path=ppt/slides/slide8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Case 22: Country B's nominal GDP rises while prices also rise sharply. Which measure should be checked to judge real output growth?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Real GDP.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422</a:t>
            </a:r>
          </a:p>
        </p:txBody>
      </p:sp>
    </p:spTree>
  </p:cSld>
  <p:clrMapOvr>
    <a:masterClrMapping/>
  </p:clrMapOvr>
</p:sld>
</file>

<file path=ppt/slides/slide8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Two countries have equal GDP per capita but different price levels. Which comparison tool is more appropriate?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423 of 500</a:t>
            </a:r>
          </a:p>
        </p:txBody>
      </p:sp>
    </p:spTree>
  </p:cSld>
  <p:clrMapOvr>
    <a:masterClrMapping/>
  </p:clrMapOvr>
</p:sld>
</file>

<file path=ppt/slides/slide8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Two countries have equal GDP per capita but different price levels. Which comparison tool is more appropriate?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PPP-adjusted income.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423</a:t>
            </a:r>
          </a:p>
        </p:txBody>
      </p:sp>
    </p:spTree>
  </p:cSld>
  <p:clrMapOvr>
    <a:masterClrMapping/>
  </p:clrMapOvr>
</p:sld>
</file>

<file path=ppt/slides/slide8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country has high average income but severe inequality. Which additional indicators should be examined?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424 of 500</a:t>
            </a:r>
          </a:p>
        </p:txBody>
      </p:sp>
    </p:spTree>
  </p:cSld>
  <p:clrMapOvr>
    <a:masterClrMapping/>
  </p:clrMapOvr>
</p:sld>
</file>

<file path=ppt/slides/slide8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country has high average income but severe inequality. Which additional indicators should be examined?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Gini coefficient, Lorenz curve and distributional income measures.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424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Access to safe drinking water is an indicator of: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Basic living conditions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42</a:t>
            </a:r>
          </a:p>
        </p:txBody>
      </p:sp>
    </p:spTree>
  </p:cSld>
  <p:clrMapOvr>
    <a:masterClrMapping/>
  </p:clrMapOvr>
</p:sld>
</file>

<file path=ppt/slides/slide8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poverty headcount falls but the poverty gap rises. What does this suggest?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425 of 500</a:t>
            </a:r>
          </a:p>
        </p:txBody>
      </p:sp>
    </p:spTree>
  </p:cSld>
  <p:clrMapOvr>
    <a:masterClrMapping/>
  </p:clrMapOvr>
</p:sld>
</file>

<file path=ppt/slides/slide8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poverty headcount falls but the poverty gap rises. What does this suggest?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Fewer people are poor, but those remaining poor may be further below the poverty line on average.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425</a:t>
            </a:r>
          </a:p>
        </p:txBody>
      </p:sp>
    </p:spTree>
  </p:cSld>
  <p:clrMapOvr>
    <a:masterClrMapping/>
  </p:clrMapOvr>
</p:sld>
</file>

<file path=ppt/slides/slide8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School enrollment is high but learning outcomes are weak. What does this show?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426 of 500</a:t>
            </a:r>
          </a:p>
        </p:txBody>
      </p:sp>
    </p:spTree>
  </p:cSld>
  <p:clrMapOvr>
    <a:masterClrMapping/>
  </p:clrMapOvr>
</p:sld>
</file>

<file path=ppt/slides/slide8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School enrollment is high but learning outcomes are weak. What does this show?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Access alone does not guarantee education quality.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426</a:t>
            </a:r>
          </a:p>
        </p:txBody>
      </p:sp>
    </p:spTree>
  </p:cSld>
  <p:clrMapOvr>
    <a:masterClrMapping/>
  </p:clrMapOvr>
</p:sld>
</file>

<file path=ppt/slides/slide8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GDP rises because forests are heavily depleted. Why may conventional GDP overstate sustainable progress?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427 of 500</a:t>
            </a:r>
          </a:p>
        </p:txBody>
      </p:sp>
    </p:spTree>
  </p:cSld>
  <p:clrMapOvr>
    <a:masterClrMapping/>
  </p:clrMapOvr>
</p:sld>
</file>

<file path=ppt/slides/slide8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GDP rises because forests are heavily depleted. Why may conventional GDP overstate sustainable progress?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may ignore depletion of natural capital.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427</a:t>
            </a:r>
          </a:p>
        </p:txBody>
      </p:sp>
    </p:spTree>
  </p:cSld>
  <p:clrMapOvr>
    <a:masterClrMapping/>
  </p:clrMapOvr>
</p:sld>
</file>

<file path=ppt/slides/slide8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country improves sanitation and safe water access. Which development dimension is most directly strengthened?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428 of 500</a:t>
            </a:r>
          </a:p>
        </p:txBody>
      </p:sp>
    </p:spTree>
  </p:cSld>
  <p:clrMapOvr>
    <a:masterClrMapping/>
  </p:clrMapOvr>
</p:sld>
</file>

<file path=ppt/slides/slide8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country improves sanitation and safe water access. Which development dimension is most directly strengthened?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Health and living standards.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428</a:t>
            </a:r>
          </a:p>
        </p:txBody>
      </p:sp>
    </p:spTree>
  </p:cSld>
  <p:clrMapOvr>
    <a:masterClrMapping/>
  </p:clrMapOvr>
</p:sld>
</file>

<file path=ppt/slides/slide8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Female labour force participation rises. What aspect of development improves?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429 of 500</a:t>
            </a:r>
          </a:p>
        </p:txBody>
      </p:sp>
    </p:spTree>
  </p:cSld>
  <p:clrMapOvr>
    <a:masterClrMapping/>
  </p:clrMapOvr>
</p:sld>
</file>

<file path=ppt/slides/slide8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Female labour force participation rises. What aspect of development improves?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Economic inclusion and gender-related opportunity.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429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Access to sanitation contributes directly to: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Public health and human development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Exchange-rate stability only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Export growth only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Population ageing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43 of 500</a:t>
            </a:r>
          </a:p>
        </p:txBody>
      </p:sp>
    </p:spTree>
  </p:cSld>
  <p:clrMapOvr>
    <a:masterClrMapping/>
  </p:clrMapOvr>
</p:sld>
</file>

<file path=ppt/slides/slide8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region has high employment but mostly insecure low-productivity jobs. What additional measure is needed?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430 of 500</a:t>
            </a:r>
          </a:p>
        </p:txBody>
      </p:sp>
    </p:spTree>
  </p:cSld>
  <p:clrMapOvr>
    <a:masterClrMapping/>
  </p:clrMapOvr>
</p:sld>
</file>

<file path=ppt/slides/slide8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region has high employment but mostly insecure low-productivity jobs. What additional measure is needed?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Employment quality or decent-work indicators.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430</a:t>
            </a:r>
          </a:p>
        </p:txBody>
      </p:sp>
    </p:spTree>
  </p:cSld>
  <p:clrMapOvr>
    <a:masterClrMapping/>
  </p:clrMapOvr>
</p:sld>
</file>

<file path=ppt/slides/slide8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Urban GDP per capita rises while rural poverty remains high. Why is disaggregated analysis needed?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431 of 500</a:t>
            </a:r>
          </a:p>
        </p:txBody>
      </p:sp>
    </p:spTree>
  </p:cSld>
  <p:clrMapOvr>
    <a:masterClrMapping/>
  </p:clrMapOvr>
</p:sld>
</file>

<file path=ppt/slides/slide8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Urban GDP per capita rises while rural poverty remains high. Why is disaggregated analysis needed?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National or urban averages can hide rural deprivation.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431</a:t>
            </a:r>
          </a:p>
        </p:txBody>
      </p:sp>
    </p:spTree>
  </p:cSld>
  <p:clrMapOvr>
    <a:masterClrMapping/>
  </p:clrMapOvr>
</p:sld>
</file>

<file path=ppt/slides/slide8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Inflation is 10% and nominal income rises 8%. What happens to approximate real income?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432 of 500</a:t>
            </a:r>
          </a:p>
        </p:txBody>
      </p:sp>
    </p:spTree>
  </p:cSld>
  <p:clrMapOvr>
    <a:masterClrMapping/>
  </p:clrMapOvr>
</p:sld>
</file>

<file path=ppt/slides/slide8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Inflation is 10% and nominal income rises 8%. What happens to approximate real income?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likely falls because prices rise faster than nominal income.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432</a:t>
            </a:r>
          </a:p>
        </p:txBody>
      </p:sp>
    </p:spTree>
  </p:cSld>
  <p:clrMapOvr>
    <a:masterClrMapping/>
  </p:clrMapOvr>
</p:sld>
</file>

<file path=ppt/slides/slide8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country reduces carbon emissions per unit of GDP. Which indicator improved?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433 of 500</a:t>
            </a:r>
          </a:p>
        </p:txBody>
      </p:sp>
    </p:spTree>
  </p:cSld>
  <p:clrMapOvr>
    <a:masterClrMapping/>
  </p:clrMapOvr>
</p:sld>
</file>

<file path=ppt/slides/slide8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country reduces carbon emissions per unit of GDP. Which indicator improved?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Carbon intensity.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433</a:t>
            </a:r>
          </a:p>
        </p:txBody>
      </p:sp>
    </p:spTree>
  </p:cSld>
  <p:clrMapOvr>
    <a:masterClrMapping/>
  </p:clrMapOvr>
</p:sld>
</file>

<file path=ppt/slides/slide8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natural disaster destroys infrastructure. Which concept describes the ability to recover?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434 of 500</a:t>
            </a:r>
          </a:p>
        </p:txBody>
      </p:sp>
    </p:spTree>
  </p:cSld>
  <p:clrMapOvr>
    <a:masterClrMapping/>
  </p:clrMapOvr>
</p:sld>
</file>

<file path=ppt/slides/slide8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natural disaster destroys infrastructure. Which concept describes the ability to recover?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Economic resilience.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434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Access to sanitation contributes directly to: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Public health and human development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43</a:t>
            </a:r>
          </a:p>
        </p:txBody>
      </p:sp>
    </p:spTree>
  </p:cSld>
  <p:clrMapOvr>
    <a:masterClrMapping/>
  </p:clrMapOvr>
</p:sld>
</file>

<file path=ppt/slides/slide8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An economy shifts workers from subsistence farming to manufacturing. What process is occurring?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435 of 500</a:t>
            </a:r>
          </a:p>
        </p:txBody>
      </p:sp>
    </p:spTree>
  </p:cSld>
  <p:clrMapOvr>
    <a:masterClrMapping/>
  </p:clrMapOvr>
</p:sld>
</file>

<file path=ppt/slides/slide8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An economy shifts workers from subsistence farming to manufacturing. What process is occurring?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Structural transformation.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435</a:t>
            </a:r>
          </a:p>
        </p:txBody>
      </p:sp>
    </p:spTree>
  </p:cSld>
  <p:clrMapOvr>
    <a:masterClrMapping/>
  </p:clrMapOvr>
</p:sld>
</file>

<file path=ppt/slides/slide8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Mobile banking reaches remote villages. Which indicator is likely to improve?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436 of 500</a:t>
            </a:r>
          </a:p>
        </p:txBody>
      </p:sp>
    </p:spTree>
  </p:cSld>
  <p:clrMapOvr>
    <a:masterClrMapping/>
  </p:clrMapOvr>
</p:sld>
</file>

<file path=ppt/slides/slide8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Mobile banking reaches remote villages. Which indicator is likely to improve?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Financial inclusion.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436</a:t>
            </a:r>
          </a:p>
        </p:txBody>
      </p:sp>
    </p:spTree>
  </p:cSld>
  <p:clrMapOvr>
    <a:masterClrMapping/>
  </p:clrMapOvr>
</p:sld>
</file>

<file path=ppt/slides/slide8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country has falling infant mortality but rising unemployment. What does this illustrate?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437 of 500</a:t>
            </a:r>
          </a:p>
        </p:txBody>
      </p:sp>
    </p:spTree>
  </p:cSld>
  <p:clrMapOvr>
    <a:masterClrMapping/>
  </p:clrMapOvr>
</p:sld>
</file>

<file path=ppt/slides/slide8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country has falling infant mortality but rising unemployment. What does this illustrate?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Different development indicators can move in different directions.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437</a:t>
            </a:r>
          </a:p>
        </p:txBody>
      </p:sp>
    </p:spTree>
  </p:cSld>
  <p:clrMapOvr>
    <a:masterClrMapping/>
  </p:clrMapOvr>
</p:sld>
</file>

<file path=ppt/slides/slide8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438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Income rises for the richest group while the poorest group sees no gain. Is growth necessarily inclusive?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438 of 500</a:t>
            </a:r>
          </a:p>
        </p:txBody>
      </p:sp>
    </p:spTree>
  </p:cSld>
  <p:clrMapOvr>
    <a:masterClrMapping/>
  </p:clrMapOvr>
</p:sld>
</file>

<file path=ppt/slides/slide8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438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Income rises for the richest group while the poorest group sees no gain. Is growth necessarily inclusive?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No; inclusion depends on how opportunities and gains are shared.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438</a:t>
            </a:r>
          </a:p>
        </p:txBody>
      </p:sp>
    </p:spTree>
  </p:cSld>
  <p:clrMapOvr>
    <a:masterClrMapping/>
  </p:clrMapOvr>
</p:sld>
</file>

<file path=ppt/slides/slide8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439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government builds roads but travel time remains high due to poor maintenance. What lesson follows?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439 of 500</a:t>
            </a:r>
          </a:p>
        </p:txBody>
      </p:sp>
    </p:spTree>
  </p:cSld>
  <p:clrMapOvr>
    <a:masterClrMapping/>
  </p:clrMapOvr>
</p:sld>
</file>

<file path=ppt/slides/slide8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439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government builds roads but travel time remains high due to poor maintenance. What lesson follows?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Infrastructure quality and maintenance matter, not only quantity.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439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poverty gap measures: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How far poor people are below the poverty line on average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Number of rich people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GDP growth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Tax rates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44 of 500</a:t>
            </a:r>
          </a:p>
        </p:txBody>
      </p:sp>
    </p:spTree>
  </p:cSld>
  <p:clrMapOvr>
    <a:masterClrMapping/>
  </p:clrMapOvr>
</p:sld>
</file>

<file path=ppt/slides/slide8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country has high literacy but low female participation in decision-making. Which development issue remains?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440 of 500</a:t>
            </a:r>
          </a:p>
        </p:txBody>
      </p:sp>
    </p:spTree>
  </p:cSld>
  <p:clrMapOvr>
    <a:masterClrMapping/>
  </p:clrMapOvr>
</p:sld>
</file>

<file path=ppt/slides/slide8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country has high literacy but low female participation in decision-making. Which development issue remains?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Gender inequality and empowerment gaps.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440</a:t>
            </a:r>
          </a:p>
        </p:txBody>
      </p:sp>
    </p:spTree>
  </p:cSld>
  <p:clrMapOvr>
    <a:masterClrMapping/>
  </p:clrMapOvr>
</p:sld>
</file>

<file path=ppt/slides/slide8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441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Case 41: Country A's GDP grows by 6%, but its population grows by 7%. What may happen to GDP per capita?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441 of 500</a:t>
            </a:r>
          </a:p>
        </p:txBody>
      </p:sp>
    </p:spTree>
  </p:cSld>
  <p:clrMapOvr>
    <a:masterClrMapping/>
  </p:clrMapOvr>
</p:sld>
</file>

<file path=ppt/slides/slide8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441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Case 41: Country A's GDP grows by 6%, but its population grows by 7%. What may happen to GDP per capita?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GDP per capita may fall because population grows faster than total output.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441</a:t>
            </a:r>
          </a:p>
        </p:txBody>
      </p:sp>
    </p:spTree>
  </p:cSld>
  <p:clrMapOvr>
    <a:masterClrMapping/>
  </p:clrMapOvr>
</p:sld>
</file>

<file path=ppt/slides/slide8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442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Case 42: Country B's nominal GDP rises while prices also rise sharply. Which measure should be checked to judge real output growth?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442 of 500</a:t>
            </a:r>
          </a:p>
        </p:txBody>
      </p:sp>
    </p:spTree>
  </p:cSld>
  <p:clrMapOvr>
    <a:masterClrMapping/>
  </p:clrMapOvr>
</p:sld>
</file>

<file path=ppt/slides/slide8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442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Case 42: Country B's nominal GDP rises while prices also rise sharply. Which measure should be checked to judge real output growth?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Real GDP.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442</a:t>
            </a:r>
          </a:p>
        </p:txBody>
      </p:sp>
    </p:spTree>
  </p:cSld>
  <p:clrMapOvr>
    <a:masterClrMapping/>
  </p:clrMapOvr>
</p:sld>
</file>

<file path=ppt/slides/slide8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443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Two countries have equal GDP per capita but different price levels. Which comparison tool is more appropriate?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443 of 500</a:t>
            </a:r>
          </a:p>
        </p:txBody>
      </p:sp>
    </p:spTree>
  </p:cSld>
  <p:clrMapOvr>
    <a:masterClrMapping/>
  </p:clrMapOvr>
</p:sld>
</file>

<file path=ppt/slides/slide8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443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Two countries have equal GDP per capita but different price levels. Which comparison tool is more appropriate?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PPP-adjusted income.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443</a:t>
            </a:r>
          </a:p>
        </p:txBody>
      </p:sp>
    </p:spTree>
  </p:cSld>
  <p:clrMapOvr>
    <a:masterClrMapping/>
  </p:clrMapOvr>
</p:sld>
</file>

<file path=ppt/slides/slide8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444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country has high average income but severe inequality. Which additional indicators should be examined?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444 of 500</a:t>
            </a:r>
          </a:p>
        </p:txBody>
      </p:sp>
    </p:spTree>
  </p:cSld>
  <p:clrMapOvr>
    <a:masterClrMapping/>
  </p:clrMapOvr>
</p:sld>
</file>

<file path=ppt/slides/slide8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444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country has high average income but severe inequality. Which additional indicators should be examined?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Gini coefficient, Lorenz curve and distributional income measures.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444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poverty gap measures: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How far poor people are below the poverty line on average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44</a:t>
            </a:r>
          </a:p>
        </p:txBody>
      </p:sp>
    </p:spTree>
  </p:cSld>
  <p:clrMapOvr>
    <a:masterClrMapping/>
  </p:clrMapOvr>
</p:sld>
</file>

<file path=ppt/slides/slide8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445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The poverty headcount falls but the poverty gap rises. What does this suggest?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445 of 500</a:t>
            </a:r>
          </a:p>
        </p:txBody>
      </p:sp>
    </p:spTree>
  </p:cSld>
  <p:clrMapOvr>
    <a:masterClrMapping/>
  </p:clrMapOvr>
</p:sld>
</file>

<file path=ppt/slides/slide8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445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The poverty headcount falls but the poverty gap rises. What does this suggest?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Fewer people are poor, but those remaining poor may be further below the poverty line on average.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445</a:t>
            </a:r>
          </a:p>
        </p:txBody>
      </p:sp>
    </p:spTree>
  </p:cSld>
  <p:clrMapOvr>
    <a:masterClrMapping/>
  </p:clrMapOvr>
</p:sld>
</file>

<file path=ppt/slides/slide8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446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School enrollment is high but learning outcomes are weak. What does this show?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446 of 500</a:t>
            </a:r>
          </a:p>
        </p:txBody>
      </p:sp>
    </p:spTree>
  </p:cSld>
  <p:clrMapOvr>
    <a:masterClrMapping/>
  </p:clrMapOvr>
</p:sld>
</file>

<file path=ppt/slides/slide8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446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School enrollment is high but learning outcomes are weak. What does this show?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Access alone does not guarantee education quality.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446</a:t>
            </a:r>
          </a:p>
        </p:txBody>
      </p:sp>
    </p:spTree>
  </p:cSld>
  <p:clrMapOvr>
    <a:masterClrMapping/>
  </p:clrMapOvr>
</p:sld>
</file>

<file path=ppt/slides/slide8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447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GDP rises because forests are heavily depleted. Why may conventional GDP overstate sustainable progress?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447 of 500</a:t>
            </a:r>
          </a:p>
        </p:txBody>
      </p:sp>
    </p:spTree>
  </p:cSld>
  <p:clrMapOvr>
    <a:masterClrMapping/>
  </p:clrMapOvr>
</p:sld>
</file>

<file path=ppt/slides/slide8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447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GDP rises because forests are heavily depleted. Why may conventional GDP overstate sustainable progress?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may ignore depletion of natural capital.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447</a:t>
            </a:r>
          </a:p>
        </p:txBody>
      </p:sp>
    </p:spTree>
  </p:cSld>
  <p:clrMapOvr>
    <a:masterClrMapping/>
  </p:clrMapOvr>
</p:sld>
</file>

<file path=ppt/slides/slide8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448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country improves sanitation and safe water access. Which development dimension is most directly strengthened?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448 of 500</a:t>
            </a:r>
          </a:p>
        </p:txBody>
      </p:sp>
    </p:spTree>
  </p:cSld>
  <p:clrMapOvr>
    <a:masterClrMapping/>
  </p:clrMapOvr>
</p:sld>
</file>

<file path=ppt/slides/slide8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448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country improves sanitation and safe water access. Which development dimension is most directly strengthened?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Health and living standards.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448</a:t>
            </a:r>
          </a:p>
        </p:txBody>
      </p:sp>
    </p:spTree>
  </p:cSld>
  <p:clrMapOvr>
    <a:masterClrMapping/>
  </p:clrMapOvr>
</p:sld>
</file>

<file path=ppt/slides/slide8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449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Female labour force participation rises. What aspect of development improves?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449 of 500</a:t>
            </a:r>
          </a:p>
        </p:txBody>
      </p:sp>
    </p:spTree>
  </p:cSld>
  <p:clrMapOvr>
    <a:masterClrMapping/>
  </p:clrMapOvr>
</p:sld>
</file>

<file path=ppt/slides/slide8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449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Female labour force participation rises. What aspect of development improves?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Economic inclusion and gender-related opportunity.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449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GNI differs from GDP mainly because GNI includes: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B: Net factor income from abroad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Income inequality and poverty are identical concepts: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Always true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Never related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Different but related concepts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Both measure inflation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45 of 500</a:t>
            </a:r>
          </a:p>
        </p:txBody>
      </p:sp>
    </p:spTree>
  </p:cSld>
  <p:clrMapOvr>
    <a:masterClrMapping/>
  </p:clrMapOvr>
</p:sld>
</file>

<file path=ppt/slides/slide9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450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F: Application and Analytical Questions (401–450)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region has high employment but mostly insecure low-productivity jobs. What additional measure is needed?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450 of 500</a:t>
            </a:r>
          </a:p>
        </p:txBody>
      </p:sp>
    </p:spTree>
  </p:cSld>
  <p:clrMapOvr>
    <a:masterClrMapping/>
  </p:clrMapOvr>
</p:sld>
</file>

<file path=ppt/slides/slide9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450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region has high employment but mostly insecure low-productivity jobs. What additional measure is needed?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Employment quality or decent-work indicators.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450</a:t>
            </a:r>
          </a:p>
        </p:txBody>
      </p:sp>
    </p:spTree>
  </p:cSld>
  <p:clrMapOvr>
    <a:masterClrMapping/>
  </p:clrMapOvr>
</p:sld>
</file>

<file path=ppt/slides/slide9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451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Explain why GDP per capita should be used with inequality indicators.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451 of 500</a:t>
            </a:r>
          </a:p>
        </p:txBody>
      </p:sp>
    </p:spTree>
  </p:cSld>
  <p:clrMapOvr>
    <a:masterClrMapping/>
  </p:clrMapOvr>
</p:sld>
</file>

<file path=ppt/slides/slide9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451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Explain why GDP per capita should be used with inequality indicators.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Because averages alone cannot show how income is distributed among people.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451</a:t>
            </a:r>
          </a:p>
        </p:txBody>
      </p:sp>
    </p:spTree>
  </p:cSld>
  <p:clrMapOvr>
    <a:masterClrMapping/>
  </p:clrMapOvr>
</p:sld>
</file>

<file path=ppt/slides/slide9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452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Compare absolute and relative poverty in one point.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452 of 500</a:t>
            </a:r>
          </a:p>
        </p:txBody>
      </p:sp>
    </p:spTree>
  </p:cSld>
  <p:clrMapOvr>
    <a:masterClrMapping/>
  </p:clrMapOvr>
</p:sld>
</file>

<file path=ppt/slides/slide9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452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Compare absolute and relative poverty in one point.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Absolute poverty uses a minimum needs threshold; relative poverty compares people with prevailing social standards.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452</a:t>
            </a:r>
          </a:p>
        </p:txBody>
      </p:sp>
    </p:spTree>
  </p:cSld>
  <p:clrMapOvr>
    <a:masterClrMapping/>
  </p:clrMapOvr>
</p:sld>
</file>

<file path=ppt/slides/slide9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453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Give two reasons why HDI is broader than GDP per capita.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453 of 500</a:t>
            </a:r>
          </a:p>
        </p:txBody>
      </p:sp>
    </p:spTree>
  </p:cSld>
  <p:clrMapOvr>
    <a:masterClrMapping/>
  </p:clrMapOvr>
</p:sld>
</file>

<file path=ppt/slides/slide9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453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Give two reasons why HDI is broader than GDP per capita.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includes health and education and focuses on human development, not income alone.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453</a:t>
            </a:r>
          </a:p>
        </p:txBody>
      </p:sp>
    </p:spTree>
  </p:cSld>
  <p:clrMapOvr>
    <a:masterClrMapping/>
  </p:clrMapOvr>
</p:sld>
</file>

<file path=ppt/slides/slide9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454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can PPP-adjusted income improve international welfare comparisons?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454 of 500</a:t>
            </a:r>
          </a:p>
        </p:txBody>
      </p:sp>
    </p:spTree>
  </p:cSld>
  <p:clrMapOvr>
    <a:masterClrMapping/>
  </p:clrMapOvr>
</p:sld>
</file>

<file path=ppt/slides/slide9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454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can PPP-adjusted income improve international welfare comparisons?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accounts for different domestic prices and purchasing power.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454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Income inequality and poverty are identical concepts: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C: Different but related concepts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45</a:t>
            </a:r>
          </a:p>
        </p:txBody>
      </p:sp>
    </p:spTree>
  </p:cSld>
  <p:clrMapOvr>
    <a:masterClrMapping/>
  </p:clrMapOvr>
</p:sld>
</file>

<file path=ppt/slides/slide9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455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Explain one limitation of the Gini coefficient.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455 of 500</a:t>
            </a:r>
          </a:p>
        </p:txBody>
      </p:sp>
    </p:spTree>
  </p:cSld>
  <p:clrMapOvr>
    <a:masterClrMapping/>
  </p:clrMapOvr>
</p:sld>
</file>

<file path=ppt/slides/slide9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455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Explain one limitation of the Gini coefficient.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Different income distributions can sometimes produce similar Gini values.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455</a:t>
            </a:r>
          </a:p>
        </p:txBody>
      </p:sp>
    </p:spTree>
  </p:cSld>
  <p:clrMapOvr>
    <a:masterClrMapping/>
  </p:clrMapOvr>
</p:sld>
</file>

<file path=ppt/slides/slide9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456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should environmental indicators be included in development measurement?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456 of 500</a:t>
            </a:r>
          </a:p>
        </p:txBody>
      </p:sp>
    </p:spTree>
  </p:cSld>
  <p:clrMapOvr>
    <a:masterClrMapping/>
  </p:clrMapOvr>
</p:sld>
</file>

<file path=ppt/slides/slide9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456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should environmental indicators be included in development measurement?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Development can damage natural systems and reduce future welfare.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456</a:t>
            </a:r>
          </a:p>
        </p:txBody>
      </p:sp>
    </p:spTree>
  </p:cSld>
  <p:clrMapOvr>
    <a:masterClrMapping/>
  </p:clrMapOvr>
</p:sld>
</file>

<file path=ppt/slides/slide9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457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can inequality reduce equality of opportunity?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457 of 500</a:t>
            </a:r>
          </a:p>
        </p:txBody>
      </p:sp>
    </p:spTree>
  </p:cSld>
  <p:clrMapOvr>
    <a:masterClrMapping/>
  </p:clrMapOvr>
</p:sld>
</file>

<file path=ppt/slides/slide9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457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can inequality reduce equality of opportunity?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Unequal access to education, health, assets and networks can limit social mobility.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457</a:t>
            </a:r>
          </a:p>
        </p:txBody>
      </p:sp>
    </p:spTree>
  </p:cSld>
  <p:clrMapOvr>
    <a:masterClrMapping/>
  </p:clrMapOvr>
</p:sld>
</file>

<file path=ppt/slides/slide9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458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the difference between incidence and depth of poverty?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458 of 500</a:t>
            </a:r>
          </a:p>
        </p:txBody>
      </p:sp>
    </p:spTree>
  </p:cSld>
  <p:clrMapOvr>
    <a:masterClrMapping/>
  </p:clrMapOvr>
</p:sld>
</file>

<file path=ppt/slides/slide9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458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the difference between incidence and depth of poverty?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Incidence counts how many are poor; depth measures how far below the poverty line they are.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458</a:t>
            </a:r>
          </a:p>
        </p:txBody>
      </p:sp>
    </p:spTree>
  </p:cSld>
  <p:clrMapOvr>
    <a:masterClrMapping/>
  </p:clrMapOvr>
</p:sld>
</file>

<file path=ppt/slides/slide9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459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are median and mean income both useful?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459 of 500</a:t>
            </a:r>
          </a:p>
        </p:txBody>
      </p:sp>
    </p:spTree>
  </p:cSld>
  <p:clrMapOvr>
    <a:masterClrMapping/>
  </p:clrMapOvr>
</p:sld>
</file>

<file path=ppt/slides/slide9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459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are median and mean income both useful?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The mean shows average resources while the median shows a more typical income.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459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country with high GDP per capita may still have poor development outcomes if: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Health, education or distribution are weak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Exports are high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Population is small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Currency is stable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46 of 500</a:t>
            </a:r>
          </a:p>
        </p:txBody>
      </p:sp>
    </p:spTree>
  </p:cSld>
  <p:clrMapOvr>
    <a:masterClrMapping/>
  </p:clrMapOvr>
</p:sld>
</file>

<file path=ppt/slides/slide9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460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can public health investment contribute to economic development?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460 of 500</a:t>
            </a:r>
          </a:p>
        </p:txBody>
      </p:sp>
    </p:spTree>
  </p:cSld>
  <p:clrMapOvr>
    <a:masterClrMapping/>
  </p:clrMapOvr>
</p:sld>
</file>

<file path=ppt/slides/slide9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460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can public health investment contribute to economic development?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Healthier people can learn, work and participate more productively.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460</a:t>
            </a:r>
          </a:p>
        </p:txBody>
      </p:sp>
    </p:spTree>
  </p:cSld>
  <p:clrMapOvr>
    <a:masterClrMapping/>
  </p:clrMapOvr>
</p:sld>
</file>

<file path=ppt/slides/slide9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461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is employment rate alone insufficient?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461 of 500</a:t>
            </a:r>
          </a:p>
        </p:txBody>
      </p:sp>
    </p:spTree>
  </p:cSld>
  <p:clrMapOvr>
    <a:masterClrMapping/>
  </p:clrMapOvr>
</p:sld>
</file>

<file path=ppt/slides/slide9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461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is employment rate alone insufficient?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does not fully reveal wages, security, productivity or working conditions.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461</a:t>
            </a:r>
          </a:p>
        </p:txBody>
      </p:sp>
    </p:spTree>
  </p:cSld>
  <p:clrMapOvr>
    <a:masterClrMapping/>
  </p:clrMapOvr>
</p:sld>
</file>

<file path=ppt/slides/slide9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462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Explain the link between infrastructure and productivity.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462 of 500</a:t>
            </a:r>
          </a:p>
        </p:txBody>
      </p:sp>
    </p:spTree>
  </p:cSld>
  <p:clrMapOvr>
    <a:masterClrMapping/>
  </p:clrMapOvr>
</p:sld>
</file>

<file path=ppt/slides/slide9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462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Explain the link between infrastructure and productivity.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Reliable transport, energy and communication reduce costs and improve access.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462</a:t>
            </a:r>
          </a:p>
        </p:txBody>
      </p:sp>
    </p:spTree>
  </p:cSld>
  <p:clrMapOvr>
    <a:masterClrMapping/>
  </p:clrMapOvr>
</p:sld>
</file>

<file path=ppt/slides/slide9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463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can governance affect development outcomes?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463 of 500</a:t>
            </a:r>
          </a:p>
        </p:txBody>
      </p:sp>
    </p:spTree>
  </p:cSld>
  <p:clrMapOvr>
    <a:masterClrMapping/>
  </p:clrMapOvr>
</p:sld>
</file>

<file path=ppt/slides/slide9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463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can governance affect development outcomes?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Institutions influence service delivery, investment, accountability and resource use.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463</a:t>
            </a:r>
          </a:p>
        </p:txBody>
      </p:sp>
    </p:spTree>
  </p:cSld>
  <p:clrMapOvr>
    <a:masterClrMapping/>
  </p:clrMapOvr>
</p:sld>
</file>

<file path=ppt/slides/slide9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464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might rural areas require separate development indicators?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464 of 500</a:t>
            </a:r>
          </a:p>
        </p:txBody>
      </p:sp>
    </p:spTree>
  </p:cSld>
  <p:clrMapOvr>
    <a:masterClrMapping/>
  </p:clrMapOvr>
</p:sld>
</file>

<file path=ppt/slides/slide9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464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might rural areas require separate development indicators?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Their access, livelihoods and infrastructure can differ substantially from urban areas.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464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country with high GDP per capita may still have poor development outcomes if: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Health, education or distribution are weak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46</a:t>
            </a:r>
          </a:p>
        </p:txBody>
      </p:sp>
    </p:spTree>
  </p:cSld>
  <p:clrMapOvr>
    <a:masterClrMapping/>
  </p:clrMapOvr>
</p:sld>
</file>

<file path=ppt/slides/slide9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465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does digital inclusion support development?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465 of 500</a:t>
            </a:r>
          </a:p>
        </p:txBody>
      </p:sp>
    </p:spTree>
  </p:cSld>
  <p:clrMapOvr>
    <a:masterClrMapping/>
  </p:clrMapOvr>
</p:sld>
</file>

<file path=ppt/slides/slide9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465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does digital inclusion support development?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expands access to information, education, services and markets.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465</a:t>
            </a:r>
          </a:p>
        </p:txBody>
      </p:sp>
    </p:spTree>
  </p:cSld>
  <p:clrMapOvr>
    <a:masterClrMapping/>
  </p:clrMapOvr>
</p:sld>
</file>

<file path=ppt/slides/slide9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466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can rapid urbanization create development challenges?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466 of 500</a:t>
            </a:r>
          </a:p>
        </p:txBody>
      </p:sp>
    </p:spTree>
  </p:cSld>
  <p:clrMapOvr>
    <a:masterClrMapping/>
  </p:clrMapOvr>
</p:sld>
</file>

<file path=ppt/slides/slide9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466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can rapid urbanization create development challenges?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Housing, transport, sanitation and jobs may not expand fast enough.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466</a:t>
            </a:r>
          </a:p>
        </p:txBody>
      </p:sp>
    </p:spTree>
  </p:cSld>
  <p:clrMapOvr>
    <a:masterClrMapping/>
  </p:clrMapOvr>
</p:sld>
</file>

<file path=ppt/slides/slide9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467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does social protection improve resilience?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467 of 500</a:t>
            </a:r>
          </a:p>
        </p:txBody>
      </p:sp>
    </p:spTree>
  </p:cSld>
  <p:clrMapOvr>
    <a:masterClrMapping/>
  </p:clrMapOvr>
</p:sld>
</file>

<file path=ppt/slides/slide9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467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does social protection improve resilience?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helps households absorb shocks without falling deeply into poverty.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467</a:t>
            </a:r>
          </a:p>
        </p:txBody>
      </p:sp>
    </p:spTree>
  </p:cSld>
  <p:clrMapOvr>
    <a:masterClrMapping/>
  </p:clrMapOvr>
</p:sld>
</file>

<file path=ppt/slides/slide9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468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meant by quality of growth?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468 of 500</a:t>
            </a:r>
          </a:p>
        </p:txBody>
      </p:sp>
    </p:spTree>
  </p:cSld>
  <p:clrMapOvr>
    <a:masterClrMapping/>
  </p:clrMapOvr>
</p:sld>
</file>

<file path=ppt/slides/slide9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468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meant by quality of growth?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Whether growth is inclusive, sustainable, productive and welfare-enhancing.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468</a:t>
            </a:r>
          </a:p>
        </p:txBody>
      </p:sp>
    </p:spTree>
  </p:cSld>
  <p:clrMapOvr>
    <a:masterClrMapping/>
  </p:clrMapOvr>
</p:sld>
</file>

<file path=ppt/slides/slide9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469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can resource-rich countries still have weak development outcomes?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469 of 500</a:t>
            </a:r>
          </a:p>
        </p:txBody>
      </p:sp>
    </p:spTree>
  </p:cSld>
  <p:clrMapOvr>
    <a:masterClrMapping/>
  </p:clrMapOvr>
</p:sld>
</file>

<file path=ppt/slides/slide9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469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can resource-rich countries still have weak development outcomes?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Poor institutions, inequality and weak diversification can limit broad benefits.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469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Composite indicators combine: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Several variables into one measure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Only one price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Only one firm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Only one age group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47 of 500</a:t>
            </a:r>
          </a:p>
        </p:txBody>
      </p:sp>
    </p:spTree>
  </p:cSld>
  <p:clrMapOvr>
    <a:masterClrMapping/>
  </p:clrMapOvr>
</p:sld>
</file>

<file path=ppt/slides/slide9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470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can export diversification support resilience?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470 of 500</a:t>
            </a:r>
          </a:p>
        </p:txBody>
      </p:sp>
    </p:spTree>
  </p:cSld>
  <p:clrMapOvr>
    <a:masterClrMapping/>
  </p:clrMapOvr>
</p:sld>
</file>

<file path=ppt/slides/slide9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470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can export diversification support resilience?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reduces dependence on a narrow range of products or markets.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470</a:t>
            </a:r>
          </a:p>
        </p:txBody>
      </p:sp>
    </p:spTree>
  </p:cSld>
  <p:clrMapOvr>
    <a:masterClrMapping/>
  </p:clrMapOvr>
</p:sld>
</file>

<file path=ppt/slides/slide9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471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should gender-disaggregated data be collected?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471 of 500</a:t>
            </a:r>
          </a:p>
        </p:txBody>
      </p:sp>
    </p:spTree>
  </p:cSld>
  <p:clrMapOvr>
    <a:masterClrMapping/>
  </p:clrMapOvr>
</p:sld>
</file>

<file path=ppt/slides/slide9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471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should gender-disaggregated data be collected?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reveals differences in access, outcomes and opportunities across genders.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471</a:t>
            </a:r>
          </a:p>
        </p:txBody>
      </p:sp>
    </p:spTree>
  </p:cSld>
  <p:clrMapOvr>
    <a:masterClrMapping/>
  </p:clrMapOvr>
</p:sld>
</file>

<file path=ppt/slides/slide9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472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can education affect long-run productivity?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472 of 500</a:t>
            </a:r>
          </a:p>
        </p:txBody>
      </p:sp>
    </p:spTree>
  </p:cSld>
  <p:clrMapOvr>
    <a:masterClrMapping/>
  </p:clrMapOvr>
</p:sld>
</file>

<file path=ppt/slides/slide9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472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can education affect long-run productivity?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builds skills and knowledge that improve innovation and efficiency.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472</a:t>
            </a:r>
          </a:p>
        </p:txBody>
      </p:sp>
    </p:spTree>
  </p:cSld>
  <p:clrMapOvr>
    <a:masterClrMapping/>
  </p:clrMapOvr>
</p:sld>
</file>

<file path=ppt/slides/slide9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473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is health both a means and an end of development?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473 of 500</a:t>
            </a:r>
          </a:p>
        </p:txBody>
      </p:sp>
    </p:spTree>
  </p:cSld>
  <p:clrMapOvr>
    <a:masterClrMapping/>
  </p:clrMapOvr>
</p:sld>
</file>

<file path=ppt/slides/slide9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473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is health both a means and an end of development?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Good health is valuable itself and also supports learning and productive work.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473</a:t>
            </a:r>
          </a:p>
        </p:txBody>
      </p:sp>
    </p:spTree>
  </p:cSld>
  <p:clrMapOvr>
    <a:masterClrMapping/>
  </p:clrMapOvr>
</p:sld>
</file>

<file path=ppt/slides/slide9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474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a development dashboard?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474 of 500</a:t>
            </a:r>
          </a:p>
        </p:txBody>
      </p:sp>
    </p:spTree>
  </p:cSld>
  <p:clrMapOvr>
    <a:masterClrMapping/>
  </p:clrMapOvr>
</p:sld>
</file>

<file path=ppt/slides/slide9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474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a development dashboard?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 set of indicators used together to monitor multiple dimensions of progress.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474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Composite indicators combine: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Several variables into one measure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47</a:t>
            </a:r>
          </a:p>
        </p:txBody>
      </p:sp>
    </p:spTree>
  </p:cSld>
  <p:clrMapOvr>
    <a:masterClrMapping/>
  </p:clrMapOvr>
</p:sld>
</file>

<file path=ppt/slides/slide9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475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should policy targets include distributional indicators?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475 of 500</a:t>
            </a:r>
          </a:p>
        </p:txBody>
      </p:sp>
    </p:spTree>
  </p:cSld>
  <p:clrMapOvr>
    <a:masterClrMapping/>
  </p:clrMapOvr>
</p:sld>
</file>

<file path=ppt/slides/slide9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475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should policy targets include distributional indicators?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Average improvement may leave disadvantaged groups behind.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475</a:t>
            </a:r>
          </a:p>
        </p:txBody>
      </p:sp>
    </p:spTree>
  </p:cSld>
  <p:clrMapOvr>
    <a:masterClrMapping/>
  </p:clrMapOvr>
</p:sld>
</file>

<file path=ppt/slides/slide9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476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can climate risk threaten poverty reduction?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476 of 500</a:t>
            </a:r>
          </a:p>
        </p:txBody>
      </p:sp>
    </p:spTree>
  </p:cSld>
  <p:clrMapOvr>
    <a:masterClrMapping/>
  </p:clrMapOvr>
</p:sld>
</file>

<file path=ppt/slides/slide9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476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can climate risk threaten poverty reduction?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Shocks can destroy assets, incomes and infrastructure and push households into poverty.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476</a:t>
            </a:r>
          </a:p>
        </p:txBody>
      </p:sp>
    </p:spTree>
  </p:cSld>
  <p:clrMapOvr>
    <a:masterClrMapping/>
  </p:clrMapOvr>
</p:sld>
</file>

<file path=ppt/slides/slide9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477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the advantage of multidimensional measurement?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477 of 500</a:t>
            </a:r>
          </a:p>
        </p:txBody>
      </p:sp>
    </p:spTree>
  </p:cSld>
  <p:clrMapOvr>
    <a:masterClrMapping/>
  </p:clrMapOvr>
</p:sld>
</file>

<file path=ppt/slides/slide9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477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the advantage of multidimensional measurement?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captures several forms of deprivation that income alone may miss.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477</a:t>
            </a:r>
          </a:p>
        </p:txBody>
      </p:sp>
    </p:spTree>
  </p:cSld>
  <p:clrMapOvr>
    <a:masterClrMapping/>
  </p:clrMapOvr>
</p:sld>
</file>

<file path=ppt/slides/slide9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478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must indicator definitions be consistent over time?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478 of 500</a:t>
            </a:r>
          </a:p>
        </p:txBody>
      </p:sp>
    </p:spTree>
  </p:cSld>
  <p:clrMapOvr>
    <a:masterClrMapping/>
  </p:clrMapOvr>
</p:sld>
</file>

<file path=ppt/slides/slide9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478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must indicator definitions be consistent over time?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Inconsistent definitions can create misleading trends.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478</a:t>
            </a:r>
          </a:p>
        </p:txBody>
      </p:sp>
    </p:spTree>
  </p:cSld>
  <p:clrMapOvr>
    <a:masterClrMapping/>
  </p:clrMapOvr>
</p:sld>
</file>

<file path=ppt/slides/slide9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479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can migration affect development measurement?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479 of 500</a:t>
            </a:r>
          </a:p>
        </p:txBody>
      </p:sp>
    </p:spTree>
  </p:cSld>
  <p:clrMapOvr>
    <a:masterClrMapping/>
  </p:clrMapOvr>
</p:sld>
</file>

<file path=ppt/slides/slide9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479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can migration affect development measurement?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changes population, labour markets, remittances and service demand.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479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A development dashboard is useful because: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No single indicator captures every dimension of development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GDP is illegal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Population cannot be counted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Prices do not matter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48 of 500</a:t>
            </a:r>
          </a:p>
        </p:txBody>
      </p:sp>
    </p:spTree>
  </p:cSld>
  <p:clrMapOvr>
    <a:masterClrMapping/>
  </p:clrMapOvr>
</p:sld>
</file>

<file path=ppt/slides/slide9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480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is data quality important for policy?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480 of 500</a:t>
            </a:r>
          </a:p>
        </p:txBody>
      </p:sp>
    </p:spTree>
  </p:cSld>
  <p:clrMapOvr>
    <a:masterClrMapping/>
  </p:clrMapOvr>
</p:sld>
</file>

<file path=ppt/slides/slide9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480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is data quality important for policy?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Poor data can produce incorrect diagnosis and ineffective policy.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480</a:t>
            </a:r>
          </a:p>
        </p:txBody>
      </p:sp>
    </p:spTree>
  </p:cSld>
  <p:clrMapOvr>
    <a:masterClrMapping/>
  </p:clrMapOvr>
</p:sld>
</file>

<file path=ppt/slides/slide9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481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Explain one trade-off in composite indices.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481 of 500</a:t>
            </a:r>
          </a:p>
        </p:txBody>
      </p:sp>
    </p:spTree>
  </p:cSld>
  <p:clrMapOvr>
    <a:masterClrMapping/>
  </p:clrMapOvr>
</p:sld>
</file>

<file path=ppt/slides/slide9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481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Explain one trade-off in composite indices.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Combining indicators simplifies comparison but may hide detail and depend on chosen weights.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481</a:t>
            </a:r>
          </a:p>
        </p:txBody>
      </p:sp>
    </p:spTree>
  </p:cSld>
  <p:clrMapOvr>
    <a:masterClrMapping/>
  </p:clrMapOvr>
</p:sld>
</file>

<file path=ppt/slides/slide9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482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can rising productivity fail to improve broad welfare?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482 of 500</a:t>
            </a:r>
          </a:p>
        </p:txBody>
      </p:sp>
    </p:spTree>
  </p:cSld>
  <p:clrMapOvr>
    <a:masterClrMapping/>
  </p:clrMapOvr>
</p:sld>
</file>

<file path=ppt/slides/slide9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482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can rising productivity fail to improve broad welfare?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Gains may be unevenly distributed or offset by environmental and social costs.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482</a:t>
            </a:r>
          </a:p>
        </p:txBody>
      </p:sp>
    </p:spTree>
  </p:cSld>
  <p:clrMapOvr>
    <a:masterClrMapping/>
  </p:clrMapOvr>
</p:sld>
</file>

<file path=ppt/slides/slide9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483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should development be measured at subnational levels?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483 of 500</a:t>
            </a:r>
          </a:p>
        </p:txBody>
      </p:sp>
    </p:spTree>
  </p:cSld>
  <p:clrMapOvr>
    <a:masterClrMapping/>
  </p:clrMapOvr>
</p:sld>
</file>

<file path=ppt/slides/slide9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483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should development be measured at subnational levels?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Regional averages can conceal major local inequalities.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483</a:t>
            </a:r>
          </a:p>
        </p:txBody>
      </p:sp>
    </p:spTree>
  </p:cSld>
  <p:clrMapOvr>
    <a:masterClrMapping/>
  </p:clrMapOvr>
</p:sld>
</file>

<file path=ppt/slides/slide9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484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does intergenerational equity mean?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484 of 500</a:t>
            </a:r>
          </a:p>
        </p:txBody>
      </p:sp>
    </p:spTree>
  </p:cSld>
  <p:clrMapOvr>
    <a:masterClrMapping/>
  </p:clrMapOvr>
</p:sld>
</file>

<file path=ppt/slides/slide9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484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does intergenerational equity mean?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Fair consideration of future generations in current development decisions.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484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A development dashboard is useful because: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No single indicator captures every dimension of development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48</a:t>
            </a:r>
          </a:p>
        </p:txBody>
      </p:sp>
    </p:spTree>
  </p:cSld>
  <p:clrMapOvr>
    <a:masterClrMapping/>
  </p:clrMapOvr>
</p:sld>
</file>

<file path=ppt/slides/slide9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485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can renewable energy support sustainable development?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485 of 500</a:t>
            </a:r>
          </a:p>
        </p:txBody>
      </p:sp>
    </p:spTree>
  </p:cSld>
  <p:clrMapOvr>
    <a:masterClrMapping/>
  </p:clrMapOvr>
</p:sld>
</file>

<file path=ppt/slides/slide9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485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can renewable energy support sustainable development?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can reduce emissions and dependence on finite fossil resources.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485</a:t>
            </a:r>
          </a:p>
        </p:txBody>
      </p:sp>
    </p:spTree>
  </p:cSld>
  <p:clrMapOvr>
    <a:masterClrMapping/>
  </p:clrMapOvr>
</p:sld>
</file>

<file path=ppt/slides/slide9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486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is access different from quality in public services?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486 of 500</a:t>
            </a:r>
          </a:p>
        </p:txBody>
      </p:sp>
    </p:spTree>
  </p:cSld>
  <p:clrMapOvr>
    <a:masterClrMapping/>
  </p:clrMapOvr>
</p:sld>
</file>

<file path=ppt/slides/slide9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486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is access different from quality in public services?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People may reach a service but receive inadequate or ineffective outcomes.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486</a:t>
            </a:r>
          </a:p>
        </p:txBody>
      </p:sp>
    </p:spTree>
  </p:cSld>
  <p:clrMapOvr>
    <a:masterClrMapping/>
  </p:clrMapOvr>
</p:sld>
</file>

<file path=ppt/slides/slide9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487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can corruption affect development?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487 of 500</a:t>
            </a:r>
          </a:p>
        </p:txBody>
      </p:sp>
    </p:spTree>
  </p:cSld>
  <p:clrMapOvr>
    <a:masterClrMapping/>
  </p:clrMapOvr>
</p:sld>
</file>

<file path=ppt/slides/slide9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487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can corruption affect development?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can misallocate resources, weaken trust and reduce service quality.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487</a:t>
            </a:r>
          </a:p>
        </p:txBody>
      </p:sp>
    </p:spTree>
  </p:cSld>
  <p:clrMapOvr>
    <a:masterClrMapping/>
  </p:clrMapOvr>
</p:sld>
</file>

<file path=ppt/slides/slide9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488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does social mobility matter?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488 of 500</a:t>
            </a:r>
          </a:p>
        </p:txBody>
      </p:sp>
    </p:spTree>
  </p:cSld>
  <p:clrMapOvr>
    <a:masterClrMapping/>
  </p:clrMapOvr>
</p:sld>
</file>

<file path=ppt/slides/slide9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488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does social mobility matter?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shows whether people can improve their economic position over time.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488</a:t>
            </a:r>
          </a:p>
        </p:txBody>
      </p:sp>
    </p:spTree>
  </p:cSld>
  <p:clrMapOvr>
    <a:masterClrMapping/>
  </p:clrMapOvr>
</p:sld>
</file>

<file path=ppt/slides/slide9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489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meant by vulnerability in development analysis?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489 of 500</a:t>
            </a:r>
          </a:p>
        </p:txBody>
      </p:sp>
    </p:spTree>
  </p:cSld>
  <p:clrMapOvr>
    <a:masterClrMapping/>
  </p:clrMapOvr>
</p:sld>
</file>

<file path=ppt/slides/slide9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489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meant by vulnerability in development analysis?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Exposure to shocks that can reduce welfare or push people into poverty.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489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A: Multiple-Choice Questions (1–100)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Economic development is generally a: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697480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A. Multidimensional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3447288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B. Single-variable process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197096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C. Purely political process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946904"/>
            <a:ext cx="10332720" cy="640080"/>
          </a:xfrm>
          <a:prstGeom prst="roundRect">
            <a:avLst/>
          </a:prstGeom>
          <a:solidFill>
            <a:srgbClr val="FFFFFF"/>
          </a:solidFill>
          <a:ln>
            <a:solidFill>
              <a:srgbClr val="B9D3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D. Short-term price change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answer is shown on the next slide.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49 of 500</a:t>
            </a:r>
          </a:p>
        </p:txBody>
      </p:sp>
    </p:spTree>
  </p:cSld>
  <p:clrMapOvr>
    <a:masterClrMapping/>
  </p:clrMapOvr>
</p:sld>
</file>

<file path=ppt/slides/slide9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490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can household surveys complement national accounts?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490 of 500</a:t>
            </a:r>
          </a:p>
        </p:txBody>
      </p:sp>
    </p:spTree>
  </p:cSld>
  <p:clrMapOvr>
    <a:masterClrMapping/>
  </p:clrMapOvr>
</p:sld>
</file>

<file path=ppt/slides/slide9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490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can household surveys complement national accounts?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They provide information on distribution, living conditions and deprivation.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490</a:t>
            </a:r>
          </a:p>
        </p:txBody>
      </p:sp>
    </p:spTree>
  </p:cSld>
  <p:clrMapOvr>
    <a:masterClrMapping/>
  </p:clrMapOvr>
</p:sld>
</file>

<file path=ppt/slides/slide9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491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might environmental damage be geographically unequal?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491 of 500</a:t>
            </a:r>
          </a:p>
        </p:txBody>
      </p:sp>
    </p:spTree>
  </p:cSld>
  <p:clrMapOvr>
    <a:masterClrMapping/>
  </p:clrMapOvr>
</p:sld>
</file>

<file path=ppt/slides/slide9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491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might environmental damage be geographically unequal?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Pollution and climate impacts can concentrate in particular communities.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491</a:t>
            </a:r>
          </a:p>
        </p:txBody>
      </p:sp>
    </p:spTree>
  </p:cSld>
  <p:clrMapOvr>
    <a:masterClrMapping/>
  </p:clrMapOvr>
</p:sld>
</file>

<file path=ppt/slides/slide9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492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can demographic change affect development planning?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492 of 500</a:t>
            </a:r>
          </a:p>
        </p:txBody>
      </p:sp>
    </p:spTree>
  </p:cSld>
  <p:clrMapOvr>
    <a:masterClrMapping/>
  </p:clrMapOvr>
</p:sld>
</file>

<file path=ppt/slides/slide9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492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can demographic change affect development planning?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changes demand for schools, jobs, health care and pensions.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492</a:t>
            </a:r>
          </a:p>
        </p:txBody>
      </p:sp>
    </p:spTree>
  </p:cSld>
  <p:clrMapOvr>
    <a:masterClrMapping/>
  </p:clrMapOvr>
</p:sld>
</file>

<file path=ppt/slides/slide9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493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is financial access not identical to financial inclusion?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493 of 500</a:t>
            </a:r>
          </a:p>
        </p:txBody>
      </p:sp>
    </p:spTree>
  </p:cSld>
  <p:clrMapOvr>
    <a:masterClrMapping/>
  </p:clrMapOvr>
</p:sld>
</file>

<file path=ppt/slides/slide9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493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is financial access not identical to financial inclusion?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Meaningful inclusion also requires affordable, appropriate and usable services.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493</a:t>
            </a:r>
          </a:p>
        </p:txBody>
      </p:sp>
    </p:spTree>
  </p:cSld>
  <p:clrMapOvr>
    <a:masterClrMapping/>
  </p:clrMapOvr>
</p:sld>
</file>

<file path=ppt/slides/slide9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494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can innovation improve public services?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494 of 500</a:t>
            </a:r>
          </a:p>
        </p:txBody>
      </p:sp>
    </p:spTree>
  </p:cSld>
  <p:clrMapOvr>
    <a:masterClrMapping/>
  </p:clrMapOvr>
</p:sld>
</file>

<file path=ppt/slides/slide9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494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can innovation improve public services?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Technology can improve efficiency, access and quality.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494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Economic development is generally a: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The correct choice is A: Multidimensional process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49</a:t>
            </a:r>
          </a:p>
        </p:txBody>
      </p:sp>
    </p:spTree>
  </p:cSld>
  <p:clrMapOvr>
    <a:masterClrMapping/>
  </p:clrMapOvr>
</p:sld>
</file>

<file path=ppt/slides/slide9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495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are subjective well-being measures sometimes used?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495 of 500</a:t>
            </a:r>
          </a:p>
        </p:txBody>
      </p:sp>
    </p:spTree>
  </p:cSld>
  <p:clrMapOvr>
    <a:masterClrMapping/>
  </p:clrMapOvr>
</p:sld>
</file>

<file path=ppt/slides/slide9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495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are subjective well-being measures sometimes used?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They provide information about how people assess their lives.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495</a:t>
            </a:r>
          </a:p>
        </p:txBody>
      </p:sp>
    </p:spTree>
  </p:cSld>
  <p:clrMapOvr>
    <a:masterClrMapping/>
  </p:clrMapOvr>
</p:sld>
</file>

<file path=ppt/slides/slide9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496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is the main advantage of using several indicators together?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496 of 500</a:t>
            </a:r>
          </a:p>
        </p:txBody>
      </p:sp>
    </p:spTree>
  </p:cSld>
  <p:clrMapOvr>
    <a:masterClrMapping/>
  </p:clrMapOvr>
</p:sld>
</file>

<file path=ppt/slides/slide9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496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is the main advantage of using several indicators together?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It gives a more complete and balanced picture of development.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496</a:t>
            </a:r>
          </a:p>
        </p:txBody>
      </p:sp>
    </p:spTree>
  </p:cSld>
  <p:clrMapOvr>
    <a:masterClrMapping/>
  </p:clrMapOvr>
</p:sld>
</file>

<file path=ppt/slides/slide9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497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How can inequality influence social cohesion?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497 of 500</a:t>
            </a:r>
          </a:p>
        </p:txBody>
      </p:sp>
    </p:spTree>
  </p:cSld>
  <p:clrMapOvr>
    <a:masterClrMapping/>
  </p:clrMapOvr>
</p:sld>
</file>

<file path=ppt/slides/slide9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497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How can inequality influence social cohesion?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Large gaps can weaken trust and perceptions of fairness.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497</a:t>
            </a:r>
          </a:p>
        </p:txBody>
      </p:sp>
    </p:spTree>
  </p:cSld>
  <p:clrMapOvr>
    <a:masterClrMapping/>
  </p:clrMapOvr>
</p:sld>
</file>

<file path=ppt/slides/slide9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498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Why is sustainability a long-run measurement issue?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498 of 500</a:t>
            </a:r>
          </a:p>
        </p:txBody>
      </p:sp>
    </p:spTree>
  </p:cSld>
  <p:clrMapOvr>
    <a:masterClrMapping/>
  </p:clrMapOvr>
</p:sld>
</file>

<file path=ppt/slides/slide9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498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Why is sustainability a long-run measurement issue?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Current gains may be unsustainable if natural and social foundations are depleted.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498</a:t>
            </a:r>
          </a:p>
        </p:txBody>
      </p:sp>
    </p:spTree>
  </p:cSld>
  <p:clrMapOvr>
    <a:masterClrMapping/>
  </p:clrMapOvr>
</p:sld>
</file>

<file path=ppt/slides/slide9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AF3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Question 499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Section G: Higher-Order Economics Questions (451–500)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325880"/>
            <a:ext cx="109728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1E5A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100" b="1">
                <a:solidFill>
                  <a:srgbClr val="1F2937"/>
                </a:solidFill>
              </a:defRPr>
            </a:pPr>
            <a:r>
              <a:t>What should economists do before comparing countries using one indicator?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989320"/>
            <a:ext cx="10698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i="1">
                <a:solidFill>
                  <a:srgbClr val="1E5AA8"/>
                </a:solidFill>
              </a:defRPr>
            </a:pPr>
            <a:r>
              <a:t>Think carefully — the model answer is shown on the next slide.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Question 499 of 500</a:t>
            </a:r>
          </a:p>
        </p:txBody>
      </p:sp>
    </p:spTree>
  </p:cSld>
  <p:clrMapOvr>
    <a:masterClrMapping/>
  </p:clrMapOvr>
</p:sld>
</file>

<file path=ppt/slides/slide9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F7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23B6D"/>
                </a:solidFill>
              </a:defRPr>
            </a:pPr>
            <a:r>
              <a:t>Answer 499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1F2937"/>
                </a:solidFill>
              </a:defRPr>
            </a:pPr>
            <a:r>
              <a:t>Correct Answer and Explanation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1078992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9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1F2937"/>
                </a:solidFill>
              </a:defRPr>
            </a:pPr>
            <a:r>
              <a:t>What should economists do before comparing countries using one indicator?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2743200"/>
            <a:ext cx="10149840" cy="1325880"/>
          </a:xfrm>
          <a:prstGeom prst="roundRect">
            <a:avLst/>
          </a:prstGeom>
          <a:solidFill>
            <a:srgbClr val="1E7A46"/>
          </a:solidFill>
          <a:ln>
            <a:solidFill>
              <a:srgbClr val="1E7A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✓ Correct Answer: Check definitions, context, data quality and complementary indicators.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F2937"/>
                </a:solidFill>
              </a:defRPr>
            </a:pPr>
            <a:r>
              <a:t>Use this model answer for review and revision.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B7280"/>
                </a:solidFill>
              </a:defRPr>
            </a:pPr>
            <a:r>
              <a:t>Economic Development: Its Measuring Ways | Answer to Question 499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